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aleway"/>
      <p:regular r:id="rId58"/>
      <p:bold r:id="rId59"/>
      <p:italic r:id="rId60"/>
      <p:boldItalic r:id="rId61"/>
    </p:embeddedFont>
    <p:embeddedFont>
      <p:font typeface="Roboto"/>
      <p:regular r:id="rId62"/>
      <p:bold r:id="rId63"/>
      <p:italic r:id="rId64"/>
      <p:boldItalic r:id="rId65"/>
    </p:embeddedFont>
    <p:embeddedFont>
      <p:font typeface="La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font" Target="fonts/Raleway-boldItalic.fntdata"/><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Lato-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Lato-italic.fntdata"/><Relationship Id="rId23" Type="http://schemas.openxmlformats.org/officeDocument/2006/relationships/slide" Target="slides/slide18.xml"/><Relationship Id="rId67" Type="http://schemas.openxmlformats.org/officeDocument/2006/relationships/font" Target="fonts/Lato-bold.fntdata"/><Relationship Id="rId60" Type="http://schemas.openxmlformats.org/officeDocument/2006/relationships/font" Target="fonts/Raleway-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bold.fntdata"/><Relationship Id="rId14" Type="http://schemas.openxmlformats.org/officeDocument/2006/relationships/slide" Target="slides/slide9.xml"/><Relationship Id="rId58" Type="http://schemas.openxmlformats.org/officeDocument/2006/relationships/font" Target="fonts/Ralew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52acbdade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52acbdade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52acbdade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52acbdade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if you teach Life Cycle Analysis and stuff to someone who does not even know what Carbon footprint is, it becomes overwhelming. Note that we aim to develop the sense of appreciation towards these concepts and equip them with some basics.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52acbdade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52acbdade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52acbdad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52acbdad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52acbdade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52acbdade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52acbdade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52acbdade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52acbdad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52acbdad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52acbdade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52acbdade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Invented to promote the concept of wealth generation</a:t>
            </a:r>
            <a:endParaRPr sz="1400">
              <a:solidFill>
                <a:schemeClr val="accent1"/>
              </a:solidFill>
              <a:latin typeface="Lato"/>
              <a:ea typeface="Lato"/>
              <a:cs typeface="Lato"/>
              <a:sym typeface="Lato"/>
            </a:endParaRPr>
          </a:p>
          <a:p>
            <a:pPr indent="-317500" lvl="0" marL="457200" rtl="0" algn="l">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Flip formula: Encourages people to reduce carbon emissions </a:t>
            </a:r>
            <a:endParaRPr sz="1400">
              <a:solidFill>
                <a:schemeClr val="accent1"/>
              </a:solidFill>
              <a:latin typeface="Lato"/>
              <a:ea typeface="Lato"/>
              <a:cs typeface="Lato"/>
              <a:sym typeface="Lato"/>
            </a:endParaRPr>
          </a:p>
          <a:p>
            <a:pPr indent="-317500" lvl="0" marL="457200" rtl="0" algn="l">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Is it enough to just have money replaced by CC?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52acbdade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52acbdade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the colour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Green- Economic prosperity</a:t>
            </a:r>
            <a:endParaRPr/>
          </a:p>
          <a:p>
            <a:pPr indent="0" lvl="0" marL="0" rtl="0" algn="l">
              <a:spcBef>
                <a:spcPts val="0"/>
              </a:spcBef>
              <a:spcAft>
                <a:spcPts val="0"/>
              </a:spcAft>
              <a:buNone/>
            </a:pPr>
            <a:r>
              <a:rPr lang="en"/>
              <a:t>Black- Smoke</a:t>
            </a:r>
            <a:endParaRPr/>
          </a:p>
          <a:p>
            <a:pPr indent="0" lvl="0" marL="0" rtl="0" algn="l">
              <a:spcBef>
                <a:spcPts val="0"/>
              </a:spcBef>
              <a:spcAft>
                <a:spcPts val="0"/>
              </a:spcAft>
              <a:buNone/>
            </a:pPr>
            <a:r>
              <a:rPr lang="en"/>
              <a:t>White- Purity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52acbdade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52acbdade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52acbda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52acbda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52acbdade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52acbdade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Green represents economic prosperity (not for environment. Dont confuse).</a:t>
            </a:r>
            <a:endParaRPr/>
          </a:p>
          <a:p>
            <a:pPr indent="0" lvl="0" marL="0" rtl="0" algn="l">
              <a:spcBef>
                <a:spcPts val="0"/>
              </a:spcBef>
              <a:spcAft>
                <a:spcPts val="0"/>
              </a:spcAft>
              <a:buNone/>
            </a:pPr>
            <a:r>
              <a:rPr lang="en"/>
              <a:t>Black represents smoke colour</a:t>
            </a:r>
            <a:endParaRPr/>
          </a:p>
          <a:p>
            <a:pPr indent="0" lvl="0" marL="0" rtl="0" algn="l">
              <a:spcBef>
                <a:spcPts val="0"/>
              </a:spcBef>
              <a:spcAft>
                <a:spcPts val="0"/>
              </a:spcAft>
              <a:buNone/>
            </a:pPr>
            <a:r>
              <a:rPr lang="en"/>
              <a:t>White represents purity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52acbdade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52acbdad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52acbdade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52acbdade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52acbdade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52acbdade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52acbdade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52acbdade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52acbdade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52acbdade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iconic--- rectangular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52acbdade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52acbdade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Yashas for board.</a:t>
            </a:r>
            <a:endParaRPr/>
          </a:p>
          <a:p>
            <a:pPr indent="0" lvl="0" marL="0" rtl="0" algn="l">
              <a:spcBef>
                <a:spcPts val="0"/>
              </a:spcBef>
              <a:spcAft>
                <a:spcPts val="0"/>
              </a:spcAft>
              <a:buNone/>
            </a:pPr>
            <a:r>
              <a:rPr lang="en"/>
              <a:t>We will be using dice for rolling . Unique pawn for each player will be given</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52acbdad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52acbdad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7500a155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7500a155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52acbdade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52acbdade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52acbdade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52acbdade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52acbdade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52acbdade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52acbdade_0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52acbdade_0_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7500a15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7500a15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Yashas for board.</a:t>
            </a:r>
            <a:endParaRPr/>
          </a:p>
          <a:p>
            <a:pPr indent="0" lvl="0" marL="0" rtl="0" algn="l">
              <a:spcBef>
                <a:spcPts val="0"/>
              </a:spcBef>
              <a:spcAft>
                <a:spcPts val="0"/>
              </a:spcAft>
              <a:buNone/>
            </a:pPr>
            <a:r>
              <a:rPr lang="en"/>
              <a:t>We will be using dice for rolling . Unique pawn for each player will be given</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52acbdade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52acbdade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7500a15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7500a15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52acbdade_0_2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52acbdade_0_2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8441bdf660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441bdf660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8441bdf66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441bdf66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752acbdade_0_2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52acbdade_0_2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52acbdade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52acbdade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52acbdade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52acbdade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752acbdade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752acbdade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52acbdade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52acbdade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752acbdade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52acbdade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ato"/>
                <a:ea typeface="Lato"/>
                <a:cs typeface="Lato"/>
                <a:sym typeface="Lato"/>
              </a:rPr>
              <a:t>This event card teaches people that even though your industries are shut down and the income is stopped, there are positives to it. In this case, emissions drastically reduce to zero.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52acbdade_0_4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52acbdade_0_4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752acbdade_0_2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52acbdade_0_2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52acbdade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52acbdade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752acbdade_0_4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752acbdade_0_4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752acbdade_0_4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52acbdade_0_4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752acbdade_0_5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52acbdade_0_5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744c0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744c0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52acbdad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52acbda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52acbdade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52acbdade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752acbdade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52acbdade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8441bdf66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8441bdf66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52acbdad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52acbdad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52acbdade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52acbdade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52acbdad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52acbdad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52acbdade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52acbdade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drive.google.com/drive/u/1/folders/1Au1Bc4c4n1iFLII179iyw5Pszth6QQN7"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30.png"/><Relationship Id="rId1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5.png"/><Relationship Id="rId7" Type="http://schemas.openxmlformats.org/officeDocument/2006/relationships/image" Target="../media/image32.png"/><Relationship Id="rId8"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NOVEL APPROACH TO ENVIRONMENTAL LITERACY</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Ecology Project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Realistic approach</a:t>
            </a:r>
            <a:endParaRPr/>
          </a:p>
        </p:txBody>
      </p:sp>
      <p:sp>
        <p:nvSpPr>
          <p:cNvPr id="191" name="Google Shape;19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industries are strategically located based on real world needs. For example, A steel factory would need to be located near coal mines for easy access. </a:t>
            </a:r>
            <a:endParaRPr sz="1800"/>
          </a:p>
          <a:p>
            <a:pPr indent="-342900" lvl="0" marL="457200" rtl="0" algn="l">
              <a:spcBef>
                <a:spcPts val="0"/>
              </a:spcBef>
              <a:spcAft>
                <a:spcPts val="0"/>
              </a:spcAft>
              <a:buSzPts val="1800"/>
              <a:buChar char="●"/>
            </a:pPr>
            <a:r>
              <a:rPr lang="en" sz="1800"/>
              <a:t>The values in the game are representative of the actual carbon emissions in the industries.  </a:t>
            </a:r>
            <a:endParaRPr sz="1800"/>
          </a:p>
          <a:p>
            <a:pPr indent="-342900" lvl="0" marL="457200" rtl="0" algn="l">
              <a:spcBef>
                <a:spcPts val="0"/>
              </a:spcBef>
              <a:spcAft>
                <a:spcPts val="0"/>
              </a:spcAft>
              <a:buSzPts val="1800"/>
              <a:buChar char="●"/>
            </a:pPr>
            <a:r>
              <a:rPr lang="en" sz="1800"/>
              <a:t>We have integrated as many real-world ideas as possible without making the rules cumbersome.</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Learning-Oriented Approach</a:t>
            </a:r>
            <a:endParaRPr/>
          </a:p>
        </p:txBody>
      </p:sp>
      <p:sp>
        <p:nvSpPr>
          <p:cNvPr id="197" name="Google Shape;19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Emphasis on critical ecology concepts: This game extensively covers the fundamentals of Carbon Footprints. </a:t>
            </a:r>
            <a:endParaRPr sz="1800"/>
          </a:p>
          <a:p>
            <a:pPr indent="-342900" lvl="0" marL="457200" rtl="0" algn="l">
              <a:spcBef>
                <a:spcPts val="0"/>
              </a:spcBef>
              <a:spcAft>
                <a:spcPts val="0"/>
              </a:spcAft>
              <a:buSzPts val="1800"/>
              <a:buChar char="●"/>
            </a:pPr>
            <a:r>
              <a:rPr lang="en" sz="1800"/>
              <a:t>Promotion of Entrepreneurship</a:t>
            </a:r>
            <a:endParaRPr sz="1800"/>
          </a:p>
          <a:p>
            <a:pPr indent="-342900" lvl="0" marL="457200" rtl="0" algn="l">
              <a:spcBef>
                <a:spcPts val="0"/>
              </a:spcBef>
              <a:spcAft>
                <a:spcPts val="0"/>
              </a:spcAft>
              <a:buSzPts val="1800"/>
              <a:buChar char="●"/>
            </a:pPr>
            <a:r>
              <a:rPr lang="en" sz="1800"/>
              <a:t>Understanding on how to reduce carbon emissions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Aesthetics</a:t>
            </a:r>
            <a:endParaRPr/>
          </a:p>
        </p:txBody>
      </p:sp>
      <p:pic>
        <p:nvPicPr>
          <p:cNvPr descr="In Pictures: The first Apple iPhone to iPhone X, here's how this ..." id="203" name="Google Shape;203;p24"/>
          <p:cNvPicPr preferRelativeResize="0"/>
          <p:nvPr/>
        </p:nvPicPr>
        <p:blipFill rotWithShape="1">
          <a:blip r:embed="rId3">
            <a:alphaModFix/>
          </a:blip>
          <a:srcRect b="0" l="10561" r="30500" t="0"/>
          <a:stretch/>
        </p:blipFill>
        <p:spPr>
          <a:xfrm>
            <a:off x="1253725" y="1853850"/>
            <a:ext cx="2839625" cy="2707325"/>
          </a:xfrm>
          <a:prstGeom prst="rect">
            <a:avLst/>
          </a:prstGeom>
          <a:noFill/>
          <a:ln>
            <a:noFill/>
          </a:ln>
        </p:spPr>
      </p:pic>
      <p:pic>
        <p:nvPicPr>
          <p:cNvPr descr="Nail Cutter, For Parlour, Rs 30 /piece, Pasion Cosmetics Shoppe ..." id="204" name="Google Shape;204;p24"/>
          <p:cNvPicPr preferRelativeResize="0"/>
          <p:nvPr/>
        </p:nvPicPr>
        <p:blipFill>
          <a:blip r:embed="rId4">
            <a:alphaModFix/>
          </a:blip>
          <a:stretch>
            <a:fillRect/>
          </a:stretch>
        </p:blipFill>
        <p:spPr>
          <a:xfrm>
            <a:off x="5057775" y="2003824"/>
            <a:ext cx="2650300" cy="265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RPG Gameplay (with a twist)</a:t>
            </a:r>
            <a:endParaRPr/>
          </a:p>
        </p:txBody>
      </p:sp>
      <p:sp>
        <p:nvSpPr>
          <p:cNvPr id="210" name="Google Shape;210;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Role Playing Game: A place where players choose a character, and follow a structured decision-making pattern.</a:t>
            </a:r>
            <a:endParaRPr sz="1800"/>
          </a:p>
          <a:p>
            <a:pPr indent="-342900" lvl="0" marL="457200" rtl="0" algn="l">
              <a:spcBef>
                <a:spcPts val="1600"/>
              </a:spcBef>
              <a:spcAft>
                <a:spcPts val="0"/>
              </a:spcAft>
              <a:buSzPts val="1800"/>
              <a:buChar char="●"/>
            </a:pPr>
            <a:r>
              <a:rPr lang="en" sz="1800"/>
              <a:t>Here, players create their own story and way of playing. No cho</a:t>
            </a:r>
            <a:r>
              <a:rPr lang="en" sz="1800"/>
              <a:t>osing of characters. </a:t>
            </a:r>
            <a:r>
              <a:rPr lang="en" sz="1800"/>
              <a:t>You create your own by your decisions</a:t>
            </a:r>
            <a:endParaRPr sz="1800"/>
          </a:p>
          <a:p>
            <a:pPr indent="-342900" lvl="0" marL="457200" rtl="0" algn="l">
              <a:spcBef>
                <a:spcPts val="0"/>
              </a:spcBef>
              <a:spcAft>
                <a:spcPts val="0"/>
              </a:spcAft>
              <a:buSzPts val="1800"/>
              <a:buChar char="●"/>
            </a:pPr>
            <a:r>
              <a:rPr lang="en" sz="1800"/>
              <a:t>You can move around freely in the board in various ways. Not the traditional straight line.</a:t>
            </a:r>
            <a:endParaRPr sz="1800"/>
          </a:p>
          <a:p>
            <a:pPr indent="-342900" lvl="0" marL="457200" rtl="0" algn="l">
              <a:spcBef>
                <a:spcPts val="0"/>
              </a:spcBef>
              <a:spcAft>
                <a:spcPts val="0"/>
              </a:spcAft>
              <a:buSzPts val="1800"/>
              <a:buChar char="●"/>
            </a:pPr>
            <a:r>
              <a:rPr lang="en" sz="1800"/>
              <a:t>The cheat codes in the game will have a price to pay, as what we are dealing with is the environment.</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ELEMENTS OF THE GAME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need</a:t>
            </a:r>
            <a:r>
              <a:rPr lang="en"/>
              <a:t> to design for a board game?</a:t>
            </a:r>
            <a:endParaRPr/>
          </a:p>
        </p:txBody>
      </p:sp>
      <p:sp>
        <p:nvSpPr>
          <p:cNvPr id="221" name="Google Shape;221;p27"/>
          <p:cNvSpPr txBox="1"/>
          <p:nvPr>
            <p:ph idx="1" type="body"/>
          </p:nvPr>
        </p:nvSpPr>
        <p:spPr>
          <a:xfrm>
            <a:off x="729450" y="2198758"/>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need four main things:</a:t>
            </a:r>
            <a:endParaRPr sz="1800"/>
          </a:p>
          <a:p>
            <a:pPr indent="-342900" lvl="0" marL="457200" rtl="0" algn="l">
              <a:spcBef>
                <a:spcPts val="1600"/>
              </a:spcBef>
              <a:spcAft>
                <a:spcPts val="0"/>
              </a:spcAft>
              <a:buSzPts val="1800"/>
              <a:buChar char="●"/>
            </a:pPr>
            <a:r>
              <a:rPr b="1" lang="en" sz="1800"/>
              <a:t>Currencies</a:t>
            </a:r>
            <a:endParaRPr b="1" sz="1800"/>
          </a:p>
          <a:p>
            <a:pPr indent="-342900" lvl="0" marL="457200" rtl="0" algn="l">
              <a:spcBef>
                <a:spcPts val="0"/>
              </a:spcBef>
              <a:spcAft>
                <a:spcPts val="0"/>
              </a:spcAft>
              <a:buSzPts val="1800"/>
              <a:buChar char="●"/>
            </a:pPr>
            <a:r>
              <a:rPr b="1" lang="en" sz="1800"/>
              <a:t>The board itself</a:t>
            </a:r>
            <a:endParaRPr b="1" sz="1800"/>
          </a:p>
          <a:p>
            <a:pPr indent="-342900" lvl="0" marL="457200" rtl="0" algn="l">
              <a:spcBef>
                <a:spcPts val="0"/>
              </a:spcBef>
              <a:spcAft>
                <a:spcPts val="0"/>
              </a:spcAft>
              <a:buSzPts val="1800"/>
              <a:buChar char="●"/>
            </a:pPr>
            <a:r>
              <a:rPr b="1" lang="en" sz="1800"/>
              <a:t>Industries</a:t>
            </a:r>
            <a:r>
              <a:rPr lang="en" sz="1800"/>
              <a:t>/Objects which can be owned or bought</a:t>
            </a:r>
            <a:endParaRPr sz="1800"/>
          </a:p>
          <a:p>
            <a:pPr indent="-342900" lvl="0" marL="457200" rtl="0" algn="l">
              <a:spcBef>
                <a:spcPts val="0"/>
              </a:spcBef>
              <a:spcAft>
                <a:spcPts val="0"/>
              </a:spcAft>
              <a:buSzPts val="1800"/>
              <a:buChar char="●"/>
            </a:pPr>
            <a:r>
              <a:rPr lang="en" sz="1800"/>
              <a:t>Most important, </a:t>
            </a:r>
            <a:r>
              <a:rPr b="1" lang="en" sz="1800"/>
              <a:t>FUN</a:t>
            </a:r>
            <a:endParaRPr b="1"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CURRENCIES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Monopoly idea</a:t>
            </a:r>
            <a:endParaRPr/>
          </a:p>
        </p:txBody>
      </p:sp>
      <p:sp>
        <p:nvSpPr>
          <p:cNvPr id="232" name="Google Shape;232;p29"/>
          <p:cNvSpPr txBox="1"/>
          <p:nvPr>
            <p:ph idx="1" type="body"/>
          </p:nvPr>
        </p:nvSpPr>
        <p:spPr>
          <a:xfrm>
            <a:off x="729450" y="2078875"/>
            <a:ext cx="49260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sz="1400"/>
          </a:p>
        </p:txBody>
      </p:sp>
      <p:pic>
        <p:nvPicPr>
          <p:cNvPr id="233" name="Google Shape;233;p29"/>
          <p:cNvPicPr preferRelativeResize="0"/>
          <p:nvPr/>
        </p:nvPicPr>
        <p:blipFill>
          <a:blip r:embed="rId3">
            <a:alphaModFix/>
          </a:blip>
          <a:stretch>
            <a:fillRect/>
          </a:stretch>
        </p:blipFill>
        <p:spPr>
          <a:xfrm>
            <a:off x="5946001" y="2234413"/>
            <a:ext cx="2805100" cy="1950025"/>
          </a:xfrm>
          <a:prstGeom prst="rect">
            <a:avLst/>
          </a:prstGeom>
          <a:noFill/>
          <a:ln>
            <a:noFill/>
          </a:ln>
        </p:spPr>
      </p:pic>
      <p:pic>
        <p:nvPicPr>
          <p:cNvPr id="234" name="Google Shape;234;p29"/>
          <p:cNvPicPr preferRelativeResize="0"/>
          <p:nvPr/>
        </p:nvPicPr>
        <p:blipFill rotWithShape="1">
          <a:blip r:embed="rId4">
            <a:alphaModFix/>
          </a:blip>
          <a:srcRect b="4999" l="0" r="0" t="-5000"/>
          <a:stretch/>
        </p:blipFill>
        <p:spPr>
          <a:xfrm>
            <a:off x="1693450" y="2234425"/>
            <a:ext cx="2247900" cy="1524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0"/>
          <p:cNvSpPr/>
          <p:nvPr/>
        </p:nvSpPr>
        <p:spPr>
          <a:xfrm>
            <a:off x="3623242" y="450451"/>
            <a:ext cx="1897500" cy="718500"/>
          </a:xfrm>
          <a:prstGeom prst="roundRect">
            <a:avLst>
              <a:gd fmla="val 50000" name="adj"/>
            </a:avLst>
          </a:prstGeom>
          <a:solidFill>
            <a:srgbClr val="0944A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Currencies</a:t>
            </a:r>
            <a:endParaRPr>
              <a:solidFill>
                <a:srgbClr val="FFFFFF"/>
              </a:solidFill>
            </a:endParaRPr>
          </a:p>
        </p:txBody>
      </p:sp>
      <p:sp>
        <p:nvSpPr>
          <p:cNvPr id="240" name="Google Shape;240;p30"/>
          <p:cNvSpPr/>
          <p:nvPr/>
        </p:nvSpPr>
        <p:spPr>
          <a:xfrm>
            <a:off x="5520759" y="2212500"/>
            <a:ext cx="1897500" cy="718500"/>
          </a:xfrm>
          <a:prstGeom prst="roundRect">
            <a:avLst>
              <a:gd fmla="val 50000" name="adj"/>
            </a:avLst>
          </a:prstGeom>
          <a:solidFill>
            <a:srgbClr val="B7B7B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Carbon Currency</a:t>
            </a:r>
            <a:endParaRPr>
              <a:solidFill>
                <a:srgbClr val="FFFFFF"/>
              </a:solidFill>
            </a:endParaRPr>
          </a:p>
        </p:txBody>
      </p:sp>
      <p:sp>
        <p:nvSpPr>
          <p:cNvPr id="241" name="Google Shape;241;p30"/>
          <p:cNvSpPr/>
          <p:nvPr/>
        </p:nvSpPr>
        <p:spPr>
          <a:xfrm>
            <a:off x="339126" y="2220450"/>
            <a:ext cx="1897500" cy="718500"/>
          </a:xfrm>
          <a:prstGeom prst="roundRect">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Money</a:t>
            </a:r>
            <a:endParaRPr>
              <a:solidFill>
                <a:srgbClr val="FFFFFF"/>
              </a:solidFill>
            </a:endParaRPr>
          </a:p>
        </p:txBody>
      </p:sp>
      <p:sp>
        <p:nvSpPr>
          <p:cNvPr id="242" name="Google Shape;242;p30"/>
          <p:cNvSpPr/>
          <p:nvPr/>
        </p:nvSpPr>
        <p:spPr>
          <a:xfrm>
            <a:off x="2852937" y="3700566"/>
            <a:ext cx="1897500" cy="718500"/>
          </a:xfrm>
          <a:prstGeom prst="roundRect">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Black Currency</a:t>
            </a:r>
            <a:endParaRPr>
              <a:solidFill>
                <a:srgbClr val="FFFFFF"/>
              </a:solidFill>
            </a:endParaRPr>
          </a:p>
        </p:txBody>
      </p:sp>
      <p:sp>
        <p:nvSpPr>
          <p:cNvPr id="243" name="Google Shape;243;p30"/>
          <p:cNvSpPr/>
          <p:nvPr/>
        </p:nvSpPr>
        <p:spPr>
          <a:xfrm>
            <a:off x="6588849" y="3700566"/>
            <a:ext cx="1897500" cy="718500"/>
          </a:xfrm>
          <a:prstGeom prst="roundRect">
            <a:avLst>
              <a:gd fmla="val 50000"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White Currency</a:t>
            </a:r>
            <a:endParaRPr/>
          </a:p>
        </p:txBody>
      </p:sp>
      <p:cxnSp>
        <p:nvCxnSpPr>
          <p:cNvPr id="244" name="Google Shape;244;p30"/>
          <p:cNvCxnSpPr>
            <a:stCxn id="239" idx="2"/>
            <a:endCxn id="240" idx="0"/>
          </p:cNvCxnSpPr>
          <p:nvPr/>
        </p:nvCxnSpPr>
        <p:spPr>
          <a:xfrm flipH="1" rot="-5400000">
            <a:off x="4999042" y="741901"/>
            <a:ext cx="1043400" cy="1897500"/>
          </a:xfrm>
          <a:prstGeom prst="bentConnector3">
            <a:avLst>
              <a:gd fmla="val 50007" name="adj1"/>
            </a:avLst>
          </a:prstGeom>
          <a:noFill/>
          <a:ln cap="flat" cmpd="sng" w="9525">
            <a:solidFill>
              <a:srgbClr val="C2C2C2"/>
            </a:solidFill>
            <a:prstDash val="solid"/>
            <a:round/>
            <a:headEnd len="sm" w="sm" type="none"/>
            <a:tailEnd len="sm" w="sm" type="none"/>
          </a:ln>
        </p:spPr>
      </p:cxnSp>
      <p:cxnSp>
        <p:nvCxnSpPr>
          <p:cNvPr id="245" name="Google Shape;245;p30"/>
          <p:cNvCxnSpPr>
            <a:stCxn id="241" idx="0"/>
            <a:endCxn id="239" idx="2"/>
          </p:cNvCxnSpPr>
          <p:nvPr/>
        </p:nvCxnSpPr>
        <p:spPr>
          <a:xfrm rot="-5400000">
            <a:off x="2404176" y="52650"/>
            <a:ext cx="1051500" cy="3284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46" name="Google Shape;246;p30"/>
          <p:cNvCxnSpPr>
            <a:stCxn id="240" idx="2"/>
            <a:endCxn id="243" idx="0"/>
          </p:cNvCxnSpPr>
          <p:nvPr/>
        </p:nvCxnSpPr>
        <p:spPr>
          <a:xfrm flipH="1" rot="-5400000">
            <a:off x="6618759" y="2781750"/>
            <a:ext cx="769500" cy="10680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247" name="Google Shape;247;p30"/>
          <p:cNvCxnSpPr>
            <a:stCxn id="242" idx="0"/>
            <a:endCxn id="240" idx="2"/>
          </p:cNvCxnSpPr>
          <p:nvPr/>
        </p:nvCxnSpPr>
        <p:spPr>
          <a:xfrm rot="-5400000">
            <a:off x="4750887" y="1981866"/>
            <a:ext cx="769500" cy="2667900"/>
          </a:xfrm>
          <a:prstGeom prst="bentConnector3">
            <a:avLst>
              <a:gd fmla="val 50004"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need two carbon currencies?</a:t>
            </a:r>
            <a:endParaRPr/>
          </a:p>
        </p:txBody>
      </p:sp>
      <p:sp>
        <p:nvSpPr>
          <p:cNvPr id="253" name="Google Shape;253;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two notes are obtained by different means</a:t>
            </a:r>
            <a:endParaRPr sz="1800"/>
          </a:p>
          <a:p>
            <a:pPr indent="-342900" lvl="0" marL="457200" rtl="0" algn="l">
              <a:spcBef>
                <a:spcPts val="0"/>
              </a:spcBef>
              <a:spcAft>
                <a:spcPts val="0"/>
              </a:spcAft>
              <a:buSzPts val="1800"/>
              <a:buChar char="●"/>
            </a:pPr>
            <a:r>
              <a:rPr lang="en" sz="1800"/>
              <a:t>White notes are a futuristic concept for when people will understand the value of carbon sinks</a:t>
            </a:r>
            <a:endParaRPr sz="1800"/>
          </a:p>
          <a:p>
            <a:pPr indent="-342900" lvl="0" marL="457200" rtl="0" algn="l">
              <a:spcBef>
                <a:spcPts val="0"/>
              </a:spcBef>
              <a:spcAft>
                <a:spcPts val="0"/>
              </a:spcAft>
              <a:buSzPts val="1800"/>
              <a:buChar char="●"/>
            </a:pPr>
            <a:r>
              <a:rPr lang="en" sz="1800"/>
              <a:t>Rather than putting it as a reduction in black notes, it is better to explain it as being distinct</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DISCLAIMER</a:t>
            </a:r>
            <a:endParaRPr sz="2400"/>
          </a:p>
          <a:p>
            <a:pPr indent="0" lvl="0" marL="0" rtl="0" algn="ctr">
              <a:spcBef>
                <a:spcPts val="0"/>
              </a:spcBef>
              <a:spcAft>
                <a:spcPts val="0"/>
              </a:spcAft>
              <a:buNone/>
            </a:pPr>
            <a:r>
              <a:t/>
            </a:r>
            <a:endParaRPr sz="2400"/>
          </a:p>
        </p:txBody>
      </p:sp>
      <p:sp>
        <p:nvSpPr>
          <p:cNvPr id="93" name="Google Shape;93;p14"/>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Raleway"/>
                <a:ea typeface="Raleway"/>
                <a:cs typeface="Raleway"/>
                <a:sym typeface="Raleway"/>
              </a:rPr>
              <a:t>THIS IS:</a:t>
            </a:r>
            <a:endParaRPr b="1" sz="2600">
              <a:solidFill>
                <a:schemeClr val="dk2"/>
              </a:solidFill>
              <a:latin typeface="Raleway"/>
              <a:ea typeface="Raleway"/>
              <a:cs typeface="Raleway"/>
              <a:sym typeface="Raleway"/>
            </a:endParaRPr>
          </a:p>
          <a:p>
            <a:pPr indent="-317500" lvl="0" marL="457200" rtl="0" algn="l">
              <a:spcBef>
                <a:spcPts val="16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 A presentation explaining the motive behind the project</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A presentation to show the reasons why the game was built the way it is now, and guide you through our thought process.</a:t>
            </a:r>
            <a:endParaRPr sz="1400">
              <a:solidFill>
                <a:schemeClr val="dk2"/>
              </a:solidFill>
              <a:latin typeface="Raleway"/>
              <a:ea typeface="Raleway"/>
              <a:cs typeface="Raleway"/>
              <a:sym typeface="Raleway"/>
            </a:endParaRPr>
          </a:p>
        </p:txBody>
      </p:sp>
      <p:sp>
        <p:nvSpPr>
          <p:cNvPr id="94" name="Google Shape;94;p14"/>
          <p:cNvSpPr txBox="1"/>
          <p:nvPr>
            <p:ph idx="2" type="body"/>
          </p:nvPr>
        </p:nvSpPr>
        <p:spPr>
          <a:xfrm>
            <a:off x="4572004" y="2078875"/>
            <a:ext cx="37743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t>IT IS NOT:</a:t>
            </a:r>
            <a:endParaRPr b="1" sz="2600"/>
          </a:p>
          <a:p>
            <a:pPr indent="-317500" lvl="0" marL="457200" rtl="0" algn="l">
              <a:spcBef>
                <a:spcPts val="1600"/>
              </a:spcBef>
              <a:spcAft>
                <a:spcPts val="0"/>
              </a:spcAft>
              <a:buSzPts val="1400"/>
              <a:buChar char="●"/>
            </a:pPr>
            <a:r>
              <a:rPr lang="en" sz="1400"/>
              <a:t>Explaining game rules. (We already have a video tutorial and game manual ready for that, so check it out guys!!)</a:t>
            </a:r>
            <a:endParaRPr sz="1400"/>
          </a:p>
        </p:txBody>
      </p:sp>
      <p:cxnSp>
        <p:nvCxnSpPr>
          <p:cNvPr id="95" name="Google Shape;95;p14"/>
          <p:cNvCxnSpPr/>
          <p:nvPr/>
        </p:nvCxnSpPr>
        <p:spPr>
          <a:xfrm>
            <a:off x="4573650" y="1853850"/>
            <a:ext cx="900" cy="288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32"/>
          <p:cNvPicPr preferRelativeResize="0"/>
          <p:nvPr/>
        </p:nvPicPr>
        <p:blipFill>
          <a:blip r:embed="rId3">
            <a:alphaModFix/>
          </a:blip>
          <a:stretch>
            <a:fillRect/>
          </a:stretch>
        </p:blipFill>
        <p:spPr>
          <a:xfrm>
            <a:off x="2369338" y="603376"/>
            <a:ext cx="4405324" cy="1815125"/>
          </a:xfrm>
          <a:prstGeom prst="rect">
            <a:avLst/>
          </a:prstGeom>
          <a:noFill/>
          <a:ln cap="flat" cmpd="sng" w="9525">
            <a:solidFill>
              <a:srgbClr val="000000"/>
            </a:solidFill>
            <a:prstDash val="solid"/>
            <a:round/>
            <a:headEnd len="sm" w="sm" type="none"/>
            <a:tailEnd len="sm" w="sm" type="none"/>
          </a:ln>
        </p:spPr>
      </p:pic>
      <p:pic>
        <p:nvPicPr>
          <p:cNvPr id="259" name="Google Shape;259;p32"/>
          <p:cNvPicPr preferRelativeResize="0"/>
          <p:nvPr/>
        </p:nvPicPr>
        <p:blipFill>
          <a:blip r:embed="rId4">
            <a:alphaModFix/>
          </a:blip>
          <a:stretch>
            <a:fillRect/>
          </a:stretch>
        </p:blipFill>
        <p:spPr>
          <a:xfrm>
            <a:off x="516125" y="3259127"/>
            <a:ext cx="3559150" cy="1484100"/>
          </a:xfrm>
          <a:prstGeom prst="rect">
            <a:avLst/>
          </a:prstGeom>
          <a:noFill/>
          <a:ln cap="flat" cmpd="sng" w="9525">
            <a:solidFill>
              <a:srgbClr val="000000"/>
            </a:solidFill>
            <a:prstDash val="solid"/>
            <a:round/>
            <a:headEnd len="sm" w="sm" type="none"/>
            <a:tailEnd len="sm" w="sm" type="none"/>
          </a:ln>
        </p:spPr>
      </p:pic>
      <p:pic>
        <p:nvPicPr>
          <p:cNvPr id="260" name="Google Shape;260;p32"/>
          <p:cNvPicPr preferRelativeResize="0"/>
          <p:nvPr/>
        </p:nvPicPr>
        <p:blipFill>
          <a:blip r:embed="rId5">
            <a:alphaModFix/>
          </a:blip>
          <a:stretch>
            <a:fillRect/>
          </a:stretch>
        </p:blipFill>
        <p:spPr>
          <a:xfrm>
            <a:off x="5204025" y="3238966"/>
            <a:ext cx="3559150" cy="152442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BOARD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IDEAS AND MORE IDEAS:</a:t>
            </a:r>
            <a:endParaRPr/>
          </a:p>
          <a:p>
            <a:pPr indent="0" lvl="0" marL="0" rtl="0" algn="l">
              <a:spcBef>
                <a:spcPts val="0"/>
              </a:spcBef>
              <a:spcAft>
                <a:spcPts val="0"/>
              </a:spcAft>
              <a:buNone/>
            </a:pPr>
            <a:r>
              <a:t/>
            </a:r>
            <a:endParaRPr/>
          </a:p>
        </p:txBody>
      </p:sp>
      <p:sp>
        <p:nvSpPr>
          <p:cNvPr id="271" name="Google Shape;271;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Google Shape;217;p36" id="272" name="Google Shape;272;p34"/>
          <p:cNvPicPr preferRelativeResize="0"/>
          <p:nvPr/>
        </p:nvPicPr>
        <p:blipFill rotWithShape="1">
          <a:blip r:embed="rId3">
            <a:alphaModFix/>
          </a:blip>
          <a:srcRect b="0" l="0" r="0" t="0"/>
          <a:stretch/>
        </p:blipFill>
        <p:spPr>
          <a:xfrm>
            <a:off x="818875" y="2186497"/>
            <a:ext cx="1467125" cy="1956150"/>
          </a:xfrm>
          <a:prstGeom prst="rect">
            <a:avLst/>
          </a:prstGeom>
          <a:noFill/>
          <a:ln>
            <a:noFill/>
          </a:ln>
        </p:spPr>
      </p:pic>
      <p:pic>
        <p:nvPicPr>
          <p:cNvPr descr="Google Shape;220;p36" id="273" name="Google Shape;273;p34"/>
          <p:cNvPicPr preferRelativeResize="0"/>
          <p:nvPr/>
        </p:nvPicPr>
        <p:blipFill rotWithShape="1">
          <a:blip r:embed="rId4">
            <a:alphaModFix/>
          </a:blip>
          <a:srcRect b="3627" l="20784" r="29278" t="11805"/>
          <a:stretch/>
        </p:blipFill>
        <p:spPr>
          <a:xfrm>
            <a:off x="2947225" y="2332225"/>
            <a:ext cx="1747575" cy="1664701"/>
          </a:xfrm>
          <a:prstGeom prst="rect">
            <a:avLst/>
          </a:prstGeom>
          <a:noFill/>
          <a:ln>
            <a:noFill/>
          </a:ln>
        </p:spPr>
      </p:pic>
      <p:pic>
        <p:nvPicPr>
          <p:cNvPr descr="Google Shape;218;p36" id="274" name="Google Shape;274;p34"/>
          <p:cNvPicPr preferRelativeResize="0"/>
          <p:nvPr/>
        </p:nvPicPr>
        <p:blipFill rotWithShape="1">
          <a:blip r:embed="rId5">
            <a:alphaModFix/>
          </a:blip>
          <a:srcRect b="4735" l="13139" r="37814" t="10092"/>
          <a:stretch/>
        </p:blipFill>
        <p:spPr>
          <a:xfrm>
            <a:off x="5356025" y="2520925"/>
            <a:ext cx="1317824" cy="1287301"/>
          </a:xfrm>
          <a:prstGeom prst="rect">
            <a:avLst/>
          </a:prstGeom>
          <a:noFill/>
          <a:ln>
            <a:noFill/>
          </a:ln>
        </p:spPr>
      </p:pic>
      <p:pic>
        <p:nvPicPr>
          <p:cNvPr descr="Google Shape;219;p36" id="275" name="Google Shape;275;p34"/>
          <p:cNvPicPr preferRelativeResize="0"/>
          <p:nvPr/>
        </p:nvPicPr>
        <p:blipFill rotWithShape="1">
          <a:blip r:embed="rId6">
            <a:alphaModFix/>
          </a:blip>
          <a:srcRect b="0" l="18955" r="33091" t="10329"/>
          <a:stretch/>
        </p:blipFill>
        <p:spPr>
          <a:xfrm>
            <a:off x="7653375" y="2524650"/>
            <a:ext cx="1399600" cy="1472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BOARD GAMES:</a:t>
            </a:r>
            <a:endParaRPr/>
          </a:p>
        </p:txBody>
      </p:sp>
      <p:sp>
        <p:nvSpPr>
          <p:cNvPr id="281" name="Google Shape;281;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SQUARE BOARDS.</a:t>
            </a:r>
            <a:endParaRPr/>
          </a:p>
          <a:p>
            <a:pPr indent="0" lvl="0" marL="0" rtl="0" algn="l">
              <a:spcBef>
                <a:spcPts val="1600"/>
              </a:spcBef>
              <a:spcAft>
                <a:spcPts val="1600"/>
              </a:spcAft>
              <a:buNone/>
            </a:pPr>
            <a:r>
              <a:rPr lang="en"/>
              <a:t>LIKE REALLY SQUARE BOARDS.</a:t>
            </a:r>
            <a:endParaRPr/>
          </a:p>
        </p:txBody>
      </p:sp>
      <p:pic>
        <p:nvPicPr>
          <p:cNvPr id="282" name="Google Shape;282;p35"/>
          <p:cNvPicPr preferRelativeResize="0"/>
          <p:nvPr/>
        </p:nvPicPr>
        <p:blipFill>
          <a:blip r:embed="rId3">
            <a:alphaModFix/>
          </a:blip>
          <a:stretch>
            <a:fillRect/>
          </a:stretch>
        </p:blipFill>
        <p:spPr>
          <a:xfrm>
            <a:off x="5277463" y="2268825"/>
            <a:ext cx="1876425" cy="243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CHESS AND ENVIRONMENT:</a:t>
            </a:r>
            <a:endParaRPr/>
          </a:p>
        </p:txBody>
      </p:sp>
      <p:sp>
        <p:nvSpPr>
          <p:cNvPr id="288" name="Google Shape;28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Chess is a game which requires thinking and foresight. Isn’t life a game of chess too?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Well, we decided that our board should allow a player to move in any direction. Just as in real life. </a:t>
            </a:r>
            <a:endParaRPr/>
          </a:p>
        </p:txBody>
      </p:sp>
      <p:pic>
        <p:nvPicPr>
          <p:cNvPr id="289" name="Google Shape;289;p36"/>
          <p:cNvPicPr preferRelativeResize="0"/>
          <p:nvPr/>
        </p:nvPicPr>
        <p:blipFill>
          <a:blip r:embed="rId3">
            <a:alphaModFix/>
          </a:blip>
          <a:stretch>
            <a:fillRect/>
          </a:stretch>
        </p:blipFill>
        <p:spPr>
          <a:xfrm>
            <a:off x="2704400" y="2496225"/>
            <a:ext cx="2857500" cy="160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the hexagon designs?</a:t>
            </a:r>
            <a:endParaRPr/>
          </a:p>
        </p:txBody>
      </p:sp>
      <p:sp>
        <p:nvSpPr>
          <p:cNvPr id="295" name="Google Shape;29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Hexagonal designs are prominent in nature, as in honeycombs.</a:t>
            </a:r>
            <a:endParaRPr/>
          </a:p>
          <a:p>
            <a:pPr indent="-311150" lvl="0" marL="457200" rtl="0" algn="l">
              <a:spcBef>
                <a:spcPts val="0"/>
              </a:spcBef>
              <a:spcAft>
                <a:spcPts val="0"/>
              </a:spcAft>
              <a:buSzPts val="1300"/>
              <a:buChar char="●"/>
            </a:pPr>
            <a:r>
              <a:rPr lang="en"/>
              <a:t>Our game has allowed for hexagon tiles, as it allows users to move in more directions. Hexagonal tiles are pretty popular in online games.</a:t>
            </a:r>
            <a:endParaRPr/>
          </a:p>
          <a:p>
            <a:pPr indent="-311150" lvl="0" marL="457200" rtl="0" algn="l">
              <a:spcBef>
                <a:spcPts val="0"/>
              </a:spcBef>
              <a:spcAft>
                <a:spcPts val="0"/>
              </a:spcAft>
              <a:buSzPts val="1300"/>
              <a:buChar char="●"/>
            </a:pPr>
            <a:r>
              <a:rPr lang="en"/>
              <a:t>It also suits our original intended design to accomodate 6 players. This board design can accomodate 6 people easily.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38"/>
          <p:cNvPicPr preferRelativeResize="0"/>
          <p:nvPr/>
        </p:nvPicPr>
        <p:blipFill rotWithShape="1">
          <a:blip r:embed="rId3">
            <a:alphaModFix/>
          </a:blip>
          <a:srcRect b="0" l="0" r="0" t="0"/>
          <a:stretch/>
        </p:blipFill>
        <p:spPr>
          <a:xfrm>
            <a:off x="2338737" y="775350"/>
            <a:ext cx="4368125" cy="4368150"/>
          </a:xfrm>
          <a:prstGeom prst="rect">
            <a:avLst/>
          </a:prstGeom>
          <a:noFill/>
          <a:ln>
            <a:noFill/>
          </a:ln>
        </p:spPr>
      </p:pic>
      <p:sp>
        <p:nvSpPr>
          <p:cNvPr id="301" name="Google Shape;301;p38"/>
          <p:cNvSpPr txBox="1"/>
          <p:nvPr/>
        </p:nvSpPr>
        <p:spPr>
          <a:xfrm>
            <a:off x="2031050" y="236175"/>
            <a:ext cx="46758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Lato"/>
                <a:ea typeface="Lato"/>
                <a:cs typeface="Lato"/>
                <a:sym typeface="Lato"/>
              </a:rPr>
              <a:t>THE FINAL BOARD</a:t>
            </a:r>
            <a:endParaRPr b="1" sz="30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INDUSTRIES AND REGIONS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40"/>
          <p:cNvPicPr preferRelativeResize="0"/>
          <p:nvPr/>
        </p:nvPicPr>
        <p:blipFill>
          <a:blip r:embed="rId3">
            <a:alphaModFix/>
          </a:blip>
          <a:stretch>
            <a:fillRect/>
          </a:stretch>
        </p:blipFill>
        <p:spPr>
          <a:xfrm>
            <a:off x="2961250" y="88125"/>
            <a:ext cx="3221504" cy="483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1"/>
          <p:cNvSpPr/>
          <p:nvPr/>
        </p:nvSpPr>
        <p:spPr>
          <a:xfrm>
            <a:off x="3175150" y="817750"/>
            <a:ext cx="1984800" cy="62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Regions</a:t>
            </a:r>
            <a:endParaRPr>
              <a:solidFill>
                <a:srgbClr val="FFFFFF"/>
              </a:solidFill>
            </a:endParaRPr>
          </a:p>
        </p:txBody>
      </p:sp>
      <p:sp>
        <p:nvSpPr>
          <p:cNvPr id="317" name="Google Shape;317;p41"/>
          <p:cNvSpPr/>
          <p:nvPr/>
        </p:nvSpPr>
        <p:spPr>
          <a:xfrm>
            <a:off x="687375" y="1898890"/>
            <a:ext cx="1984800" cy="62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Event Regions</a:t>
            </a:r>
            <a:endParaRPr>
              <a:solidFill>
                <a:srgbClr val="FFFFFF"/>
              </a:solidFill>
            </a:endParaRPr>
          </a:p>
        </p:txBody>
      </p:sp>
      <p:sp>
        <p:nvSpPr>
          <p:cNvPr id="318" name="Google Shape;318;p41"/>
          <p:cNvSpPr/>
          <p:nvPr/>
        </p:nvSpPr>
        <p:spPr>
          <a:xfrm>
            <a:off x="5662691" y="1898890"/>
            <a:ext cx="1984800" cy="62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Plain Regions</a:t>
            </a:r>
            <a:endParaRPr>
              <a:solidFill>
                <a:srgbClr val="FFFFFF"/>
              </a:solidFill>
            </a:endParaRPr>
          </a:p>
        </p:txBody>
      </p:sp>
      <p:sp>
        <p:nvSpPr>
          <p:cNvPr id="319" name="Google Shape;319;p41"/>
          <p:cNvSpPr/>
          <p:nvPr/>
        </p:nvSpPr>
        <p:spPr>
          <a:xfrm>
            <a:off x="6749676" y="2990735"/>
            <a:ext cx="1984800" cy="62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Existing Industries</a:t>
            </a:r>
            <a:endParaRPr>
              <a:solidFill>
                <a:srgbClr val="FFFFFF"/>
              </a:solidFill>
            </a:endParaRPr>
          </a:p>
        </p:txBody>
      </p:sp>
      <p:sp>
        <p:nvSpPr>
          <p:cNvPr id="320" name="Google Shape;320;p41"/>
          <p:cNvSpPr/>
          <p:nvPr/>
        </p:nvSpPr>
        <p:spPr>
          <a:xfrm>
            <a:off x="4575758" y="2990735"/>
            <a:ext cx="1984800" cy="62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Open Regions</a:t>
            </a:r>
            <a:endParaRPr>
              <a:solidFill>
                <a:srgbClr val="FFFFFF"/>
              </a:solidFill>
            </a:endParaRPr>
          </a:p>
        </p:txBody>
      </p:sp>
      <p:cxnSp>
        <p:nvCxnSpPr>
          <p:cNvPr id="321" name="Google Shape;321;p41"/>
          <p:cNvCxnSpPr>
            <a:stCxn id="316" idx="2"/>
            <a:endCxn id="318" idx="0"/>
          </p:cNvCxnSpPr>
          <p:nvPr/>
        </p:nvCxnSpPr>
        <p:spPr>
          <a:xfrm flipH="1" rot="-5400000">
            <a:off x="5184100" y="427900"/>
            <a:ext cx="454500" cy="2487600"/>
          </a:xfrm>
          <a:prstGeom prst="bentConnector3">
            <a:avLst>
              <a:gd fmla="val 50013" name="adj1"/>
            </a:avLst>
          </a:prstGeom>
          <a:noFill/>
          <a:ln cap="flat" cmpd="sng" w="9525">
            <a:solidFill>
              <a:srgbClr val="C2C2C2"/>
            </a:solidFill>
            <a:prstDash val="solid"/>
            <a:round/>
            <a:headEnd len="sm" w="sm" type="none"/>
            <a:tailEnd len="sm" w="sm" type="none"/>
          </a:ln>
        </p:spPr>
      </p:cxnSp>
      <p:cxnSp>
        <p:nvCxnSpPr>
          <p:cNvPr id="322" name="Google Shape;322;p41"/>
          <p:cNvCxnSpPr>
            <a:stCxn id="317" idx="0"/>
            <a:endCxn id="316" idx="2"/>
          </p:cNvCxnSpPr>
          <p:nvPr/>
        </p:nvCxnSpPr>
        <p:spPr>
          <a:xfrm rot="-5400000">
            <a:off x="2696475" y="427690"/>
            <a:ext cx="454500" cy="2487900"/>
          </a:xfrm>
          <a:prstGeom prst="bentConnector3">
            <a:avLst>
              <a:gd fmla="val 50013" name="adj1"/>
            </a:avLst>
          </a:prstGeom>
          <a:noFill/>
          <a:ln cap="flat" cmpd="sng" w="9525">
            <a:solidFill>
              <a:srgbClr val="C2C2C2"/>
            </a:solidFill>
            <a:prstDash val="solid"/>
            <a:round/>
            <a:headEnd len="sm" w="sm" type="none"/>
            <a:tailEnd len="sm" w="sm" type="none"/>
          </a:ln>
        </p:spPr>
      </p:cxnSp>
      <p:cxnSp>
        <p:nvCxnSpPr>
          <p:cNvPr id="323" name="Google Shape;323;p41"/>
          <p:cNvCxnSpPr>
            <a:stCxn id="318" idx="2"/>
            <a:endCxn id="319" idx="0"/>
          </p:cNvCxnSpPr>
          <p:nvPr/>
        </p:nvCxnSpPr>
        <p:spPr>
          <a:xfrm flipH="1" rot="-5400000">
            <a:off x="6966041" y="2214640"/>
            <a:ext cx="465000" cy="10869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324" name="Google Shape;324;p41"/>
          <p:cNvCxnSpPr>
            <a:stCxn id="320" idx="0"/>
            <a:endCxn id="318" idx="2"/>
          </p:cNvCxnSpPr>
          <p:nvPr/>
        </p:nvCxnSpPr>
        <p:spPr>
          <a:xfrm rot="-5400000">
            <a:off x="5879108" y="2214785"/>
            <a:ext cx="465000" cy="1086900"/>
          </a:xfrm>
          <a:prstGeom prst="bentConnector3">
            <a:avLst>
              <a:gd fmla="val 50010" name="adj1"/>
            </a:avLst>
          </a:prstGeom>
          <a:noFill/>
          <a:ln cap="flat" cmpd="sng" w="9525">
            <a:solidFill>
              <a:srgbClr val="C2C2C2"/>
            </a:solidFill>
            <a:prstDash val="solid"/>
            <a:round/>
            <a:headEnd len="sm" w="sm" type="none"/>
            <a:tailEnd len="sm" w="sm" type="none"/>
          </a:ln>
        </p:spPr>
      </p:cxnSp>
      <p:sp>
        <p:nvSpPr>
          <p:cNvPr id="325" name="Google Shape;325;p41"/>
          <p:cNvSpPr/>
          <p:nvPr/>
        </p:nvSpPr>
        <p:spPr>
          <a:xfrm>
            <a:off x="4575771" y="3983639"/>
            <a:ext cx="1984800" cy="626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Buildable Industries</a:t>
            </a:r>
            <a:endParaRPr>
              <a:solidFill>
                <a:srgbClr val="FFFFFF"/>
              </a:solidFill>
            </a:endParaRPr>
          </a:p>
        </p:txBody>
      </p:sp>
      <p:cxnSp>
        <p:nvCxnSpPr>
          <p:cNvPr id="326" name="Google Shape;326;p41"/>
          <p:cNvCxnSpPr>
            <a:stCxn id="325" idx="0"/>
            <a:endCxn id="320" idx="2"/>
          </p:cNvCxnSpPr>
          <p:nvPr/>
        </p:nvCxnSpPr>
        <p:spPr>
          <a:xfrm rot="-5400000">
            <a:off x="5385321" y="3800189"/>
            <a:ext cx="366300" cy="600"/>
          </a:xfrm>
          <a:prstGeom prst="bentConnector3">
            <a:avLst>
              <a:gd fmla="val 49988"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INCEPTION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cxnSp>
        <p:nvCxnSpPr>
          <p:cNvPr id="331" name="Google Shape;331;p42"/>
          <p:cNvCxnSpPr>
            <a:stCxn id="332" idx="2"/>
            <a:endCxn id="333" idx="1"/>
          </p:cNvCxnSpPr>
          <p:nvPr/>
        </p:nvCxnSpPr>
        <p:spPr>
          <a:xfrm>
            <a:off x="2196150" y="2383120"/>
            <a:ext cx="555600" cy="816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34" name="Google Shape;334;p42"/>
          <p:cNvCxnSpPr>
            <a:stCxn id="332" idx="2"/>
            <a:endCxn id="335" idx="1"/>
          </p:cNvCxnSpPr>
          <p:nvPr/>
        </p:nvCxnSpPr>
        <p:spPr>
          <a:xfrm flipH="1" rot="10800000">
            <a:off x="2196150" y="1591420"/>
            <a:ext cx="555600" cy="7917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32" name="Google Shape;332;p42"/>
          <p:cNvSpPr/>
          <p:nvPr/>
        </p:nvSpPr>
        <p:spPr>
          <a:xfrm rot="-5400000">
            <a:off x="524550" y="2143720"/>
            <a:ext cx="2864400" cy="478800"/>
          </a:xfrm>
          <a:prstGeom prst="roundRect">
            <a:avLst>
              <a:gd fmla="val 16667" name="adj"/>
            </a:avLst>
          </a:prstGeom>
          <a:solidFill>
            <a:srgbClr val="840D35"/>
          </a:solid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	INDUSTRIES</a:t>
            </a:r>
            <a:endParaRPr sz="1100">
              <a:solidFill>
                <a:srgbClr val="FFFFFF"/>
              </a:solidFill>
              <a:latin typeface="Roboto"/>
              <a:ea typeface="Roboto"/>
              <a:cs typeface="Roboto"/>
              <a:sym typeface="Roboto"/>
            </a:endParaRPr>
          </a:p>
        </p:txBody>
      </p:sp>
      <p:sp>
        <p:nvSpPr>
          <p:cNvPr id="335" name="Google Shape;335;p42"/>
          <p:cNvSpPr/>
          <p:nvPr/>
        </p:nvSpPr>
        <p:spPr>
          <a:xfrm>
            <a:off x="2751776" y="1359343"/>
            <a:ext cx="1841700" cy="4641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Based on Location</a:t>
            </a:r>
            <a:endParaRPr sz="1100">
              <a:solidFill>
                <a:srgbClr val="FFFFFF"/>
              </a:solidFill>
              <a:latin typeface="Roboto"/>
              <a:ea typeface="Roboto"/>
              <a:cs typeface="Roboto"/>
              <a:sym typeface="Roboto"/>
            </a:endParaRPr>
          </a:p>
        </p:txBody>
      </p:sp>
      <p:sp>
        <p:nvSpPr>
          <p:cNvPr id="333" name="Google Shape;333;p42"/>
          <p:cNvSpPr/>
          <p:nvPr/>
        </p:nvSpPr>
        <p:spPr>
          <a:xfrm>
            <a:off x="2751776" y="2967336"/>
            <a:ext cx="1841700" cy="4641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Based on Efficiency</a:t>
            </a:r>
            <a:endParaRPr sz="1100">
              <a:solidFill>
                <a:srgbClr val="FFFFFF"/>
              </a:solidFill>
              <a:latin typeface="Roboto"/>
              <a:ea typeface="Roboto"/>
              <a:cs typeface="Roboto"/>
              <a:sym typeface="Roboto"/>
            </a:endParaRPr>
          </a:p>
        </p:txBody>
      </p:sp>
      <p:sp>
        <p:nvSpPr>
          <p:cNvPr id="336" name="Google Shape;336;p42"/>
          <p:cNvSpPr/>
          <p:nvPr/>
        </p:nvSpPr>
        <p:spPr>
          <a:xfrm>
            <a:off x="5079575" y="950200"/>
            <a:ext cx="1557300" cy="3180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Existing</a:t>
            </a:r>
            <a:endParaRPr sz="1100">
              <a:solidFill>
                <a:srgbClr val="FFFFFF"/>
              </a:solidFill>
              <a:latin typeface="Roboto"/>
              <a:ea typeface="Roboto"/>
              <a:cs typeface="Roboto"/>
              <a:sym typeface="Roboto"/>
            </a:endParaRPr>
          </a:p>
        </p:txBody>
      </p:sp>
      <p:sp>
        <p:nvSpPr>
          <p:cNvPr id="337" name="Google Shape;337;p42"/>
          <p:cNvSpPr/>
          <p:nvPr/>
        </p:nvSpPr>
        <p:spPr>
          <a:xfrm>
            <a:off x="5079575" y="1751101"/>
            <a:ext cx="1616400" cy="3180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Buildable</a:t>
            </a:r>
            <a:endParaRPr sz="1100">
              <a:solidFill>
                <a:srgbClr val="FFFFFF"/>
              </a:solidFill>
              <a:latin typeface="Roboto"/>
              <a:ea typeface="Roboto"/>
              <a:cs typeface="Roboto"/>
              <a:sym typeface="Roboto"/>
            </a:endParaRPr>
          </a:p>
        </p:txBody>
      </p:sp>
      <p:sp>
        <p:nvSpPr>
          <p:cNvPr id="338" name="Google Shape;338;p42"/>
          <p:cNvSpPr/>
          <p:nvPr/>
        </p:nvSpPr>
        <p:spPr>
          <a:xfrm>
            <a:off x="5079575" y="255102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1</a:t>
            </a:r>
            <a:endParaRPr sz="1100">
              <a:solidFill>
                <a:srgbClr val="FFFFFF"/>
              </a:solidFill>
              <a:latin typeface="Roboto"/>
              <a:ea typeface="Roboto"/>
              <a:cs typeface="Roboto"/>
              <a:sym typeface="Roboto"/>
            </a:endParaRPr>
          </a:p>
        </p:txBody>
      </p:sp>
      <p:cxnSp>
        <p:nvCxnSpPr>
          <p:cNvPr id="339" name="Google Shape;339;p42"/>
          <p:cNvCxnSpPr>
            <a:stCxn id="335" idx="3"/>
            <a:endCxn id="336" idx="1"/>
          </p:cNvCxnSpPr>
          <p:nvPr/>
        </p:nvCxnSpPr>
        <p:spPr>
          <a:xfrm flipH="1" rot="10800000">
            <a:off x="4593476" y="1109293"/>
            <a:ext cx="486000" cy="4821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340" name="Google Shape;340;p42"/>
          <p:cNvCxnSpPr>
            <a:stCxn id="335" idx="3"/>
            <a:endCxn id="337" idx="1"/>
          </p:cNvCxnSpPr>
          <p:nvPr/>
        </p:nvCxnSpPr>
        <p:spPr>
          <a:xfrm>
            <a:off x="4593476" y="1591393"/>
            <a:ext cx="486000" cy="3186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341" name="Google Shape;341;p42"/>
          <p:cNvCxnSpPr>
            <a:stCxn id="338" idx="1"/>
            <a:endCxn id="333" idx="3"/>
          </p:cNvCxnSpPr>
          <p:nvPr/>
        </p:nvCxnSpPr>
        <p:spPr>
          <a:xfrm flipH="1">
            <a:off x="4593575" y="2710327"/>
            <a:ext cx="486000" cy="489000"/>
          </a:xfrm>
          <a:prstGeom prst="bentConnector3">
            <a:avLst>
              <a:gd fmla="val 50010" name="adj1"/>
            </a:avLst>
          </a:prstGeom>
          <a:noFill/>
          <a:ln cap="flat" cmpd="sng" w="9525">
            <a:solidFill>
              <a:srgbClr val="C2C2C2"/>
            </a:solidFill>
            <a:prstDash val="solid"/>
            <a:round/>
            <a:headEnd len="sm" w="sm" type="none"/>
            <a:tailEnd len="sm" w="sm" type="none"/>
          </a:ln>
        </p:spPr>
      </p:cxnSp>
      <p:sp>
        <p:nvSpPr>
          <p:cNvPr id="342" name="Google Shape;342;p42"/>
          <p:cNvSpPr/>
          <p:nvPr/>
        </p:nvSpPr>
        <p:spPr>
          <a:xfrm>
            <a:off x="5079675" y="304007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2</a:t>
            </a:r>
            <a:endParaRPr sz="1100">
              <a:solidFill>
                <a:srgbClr val="FFFFFF"/>
              </a:solidFill>
              <a:latin typeface="Roboto"/>
              <a:ea typeface="Roboto"/>
              <a:cs typeface="Roboto"/>
              <a:sym typeface="Roboto"/>
            </a:endParaRPr>
          </a:p>
        </p:txBody>
      </p:sp>
      <p:sp>
        <p:nvSpPr>
          <p:cNvPr id="343" name="Google Shape;343;p42"/>
          <p:cNvSpPr/>
          <p:nvPr/>
        </p:nvSpPr>
        <p:spPr>
          <a:xfrm>
            <a:off x="5079575" y="352912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3</a:t>
            </a:r>
            <a:endParaRPr sz="1100">
              <a:solidFill>
                <a:srgbClr val="FFFFFF"/>
              </a:solidFill>
              <a:latin typeface="Roboto"/>
              <a:ea typeface="Roboto"/>
              <a:cs typeface="Roboto"/>
              <a:sym typeface="Roboto"/>
            </a:endParaRPr>
          </a:p>
        </p:txBody>
      </p:sp>
      <p:sp>
        <p:nvSpPr>
          <p:cNvPr id="344" name="Google Shape;344;p42"/>
          <p:cNvSpPr/>
          <p:nvPr/>
        </p:nvSpPr>
        <p:spPr>
          <a:xfrm>
            <a:off x="5079675" y="401817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4</a:t>
            </a:r>
            <a:endParaRPr sz="1100">
              <a:solidFill>
                <a:srgbClr val="FFFFFF"/>
              </a:solidFill>
              <a:latin typeface="Roboto"/>
              <a:ea typeface="Roboto"/>
              <a:cs typeface="Roboto"/>
              <a:sym typeface="Roboto"/>
            </a:endParaRPr>
          </a:p>
        </p:txBody>
      </p:sp>
      <p:sp>
        <p:nvSpPr>
          <p:cNvPr id="345" name="Google Shape;345;p42"/>
          <p:cNvSpPr/>
          <p:nvPr/>
        </p:nvSpPr>
        <p:spPr>
          <a:xfrm>
            <a:off x="5079575" y="450722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5</a:t>
            </a:r>
            <a:endParaRPr sz="1100">
              <a:solidFill>
                <a:srgbClr val="FFFFFF"/>
              </a:solidFill>
              <a:latin typeface="Roboto"/>
              <a:ea typeface="Roboto"/>
              <a:cs typeface="Roboto"/>
              <a:sym typeface="Roboto"/>
            </a:endParaRPr>
          </a:p>
        </p:txBody>
      </p:sp>
      <p:cxnSp>
        <p:nvCxnSpPr>
          <p:cNvPr id="346" name="Google Shape;346;p42"/>
          <p:cNvCxnSpPr>
            <a:stCxn id="333" idx="3"/>
            <a:endCxn id="342" idx="1"/>
          </p:cNvCxnSpPr>
          <p:nvPr/>
        </p:nvCxnSpPr>
        <p:spPr>
          <a:xfrm>
            <a:off x="4593476" y="3199386"/>
            <a:ext cx="486300" cy="6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347" name="Google Shape;347;p42"/>
          <p:cNvCxnSpPr>
            <a:stCxn id="333" idx="3"/>
            <a:endCxn id="343" idx="1"/>
          </p:cNvCxnSpPr>
          <p:nvPr/>
        </p:nvCxnSpPr>
        <p:spPr>
          <a:xfrm>
            <a:off x="4593476" y="3199386"/>
            <a:ext cx="486000" cy="489000"/>
          </a:xfrm>
          <a:prstGeom prst="bentConnector3">
            <a:avLst>
              <a:gd fmla="val 50010" name="adj1"/>
            </a:avLst>
          </a:prstGeom>
          <a:noFill/>
          <a:ln cap="flat" cmpd="sng" w="9525">
            <a:solidFill>
              <a:srgbClr val="CCCCCC"/>
            </a:solidFill>
            <a:prstDash val="solid"/>
            <a:round/>
            <a:headEnd len="med" w="med" type="none"/>
            <a:tailEnd len="med" w="med" type="none"/>
          </a:ln>
        </p:spPr>
      </p:cxnSp>
      <p:cxnSp>
        <p:nvCxnSpPr>
          <p:cNvPr id="348" name="Google Shape;348;p42"/>
          <p:cNvCxnSpPr>
            <a:stCxn id="333" idx="3"/>
            <a:endCxn id="344" idx="1"/>
          </p:cNvCxnSpPr>
          <p:nvPr/>
        </p:nvCxnSpPr>
        <p:spPr>
          <a:xfrm>
            <a:off x="4593476" y="3199386"/>
            <a:ext cx="486300" cy="9780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349" name="Google Shape;349;p42"/>
          <p:cNvCxnSpPr>
            <a:stCxn id="333" idx="3"/>
            <a:endCxn id="345" idx="1"/>
          </p:cNvCxnSpPr>
          <p:nvPr/>
        </p:nvCxnSpPr>
        <p:spPr>
          <a:xfrm>
            <a:off x="4593476" y="3199386"/>
            <a:ext cx="486000" cy="1467000"/>
          </a:xfrm>
          <a:prstGeom prst="bentConnector3">
            <a:avLst>
              <a:gd fmla="val 50010" name="adj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43"/>
          <p:cNvPicPr preferRelativeResize="0"/>
          <p:nvPr/>
        </p:nvPicPr>
        <p:blipFill>
          <a:blip r:embed="rId3">
            <a:alphaModFix/>
          </a:blip>
          <a:stretch>
            <a:fillRect/>
          </a:stretch>
        </p:blipFill>
        <p:spPr>
          <a:xfrm>
            <a:off x="184275" y="1059100"/>
            <a:ext cx="4319249" cy="3025300"/>
          </a:xfrm>
          <a:prstGeom prst="rect">
            <a:avLst/>
          </a:prstGeom>
          <a:noFill/>
          <a:ln>
            <a:noFill/>
          </a:ln>
        </p:spPr>
      </p:pic>
      <p:cxnSp>
        <p:nvCxnSpPr>
          <p:cNvPr id="355" name="Google Shape;355;p43"/>
          <p:cNvCxnSpPr/>
          <p:nvPr/>
        </p:nvCxnSpPr>
        <p:spPr>
          <a:xfrm>
            <a:off x="4799813" y="438450"/>
            <a:ext cx="35700" cy="4266600"/>
          </a:xfrm>
          <a:prstGeom prst="straightConnector1">
            <a:avLst/>
          </a:prstGeom>
          <a:noFill/>
          <a:ln cap="flat" cmpd="sng" w="9525">
            <a:solidFill>
              <a:schemeClr val="dk2"/>
            </a:solidFill>
            <a:prstDash val="solid"/>
            <a:round/>
            <a:headEnd len="med" w="med" type="none"/>
            <a:tailEnd len="med" w="med" type="none"/>
          </a:ln>
        </p:spPr>
      </p:cxnSp>
      <p:pic>
        <p:nvPicPr>
          <p:cNvPr id="356" name="Google Shape;356;p43"/>
          <p:cNvPicPr preferRelativeResize="0"/>
          <p:nvPr/>
        </p:nvPicPr>
        <p:blipFill>
          <a:blip r:embed="rId4">
            <a:alphaModFix/>
          </a:blip>
          <a:stretch>
            <a:fillRect/>
          </a:stretch>
        </p:blipFill>
        <p:spPr>
          <a:xfrm>
            <a:off x="4900615" y="1175637"/>
            <a:ext cx="4185960" cy="2792226"/>
          </a:xfrm>
          <a:prstGeom prst="rect">
            <a:avLst/>
          </a:prstGeom>
          <a:noFill/>
          <a:ln>
            <a:noFill/>
          </a:ln>
        </p:spPr>
      </p:pic>
      <p:sp>
        <p:nvSpPr>
          <p:cNvPr id="357" name="Google Shape;357;p43"/>
          <p:cNvSpPr txBox="1"/>
          <p:nvPr/>
        </p:nvSpPr>
        <p:spPr>
          <a:xfrm>
            <a:off x="687375" y="4231050"/>
            <a:ext cx="34725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Existing Industry</a:t>
            </a:r>
            <a:endParaRPr>
              <a:latin typeface="Lato"/>
              <a:ea typeface="Lato"/>
              <a:cs typeface="Lato"/>
              <a:sym typeface="Lato"/>
            </a:endParaRPr>
          </a:p>
        </p:txBody>
      </p:sp>
      <p:sp>
        <p:nvSpPr>
          <p:cNvPr id="358" name="Google Shape;358;p43"/>
          <p:cNvSpPr txBox="1"/>
          <p:nvPr/>
        </p:nvSpPr>
        <p:spPr>
          <a:xfrm>
            <a:off x="5392375" y="4159825"/>
            <a:ext cx="32472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Buildable Industry</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44"/>
          <p:cNvPicPr preferRelativeResize="0"/>
          <p:nvPr/>
        </p:nvPicPr>
        <p:blipFill rotWithShape="1">
          <a:blip r:embed="rId3">
            <a:alphaModFix/>
          </a:blip>
          <a:srcRect b="0" l="0" r="0" t="0"/>
          <a:stretch/>
        </p:blipFill>
        <p:spPr>
          <a:xfrm>
            <a:off x="2338737" y="775350"/>
            <a:ext cx="4368125" cy="4368150"/>
          </a:xfrm>
          <a:prstGeom prst="rect">
            <a:avLst/>
          </a:prstGeom>
          <a:noFill/>
          <a:ln>
            <a:noFill/>
          </a:ln>
        </p:spPr>
      </p:pic>
      <p:sp>
        <p:nvSpPr>
          <p:cNvPr id="364" name="Google Shape;364;p44"/>
          <p:cNvSpPr txBox="1"/>
          <p:nvPr/>
        </p:nvSpPr>
        <p:spPr>
          <a:xfrm>
            <a:off x="407200" y="75425"/>
            <a:ext cx="84726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Lato"/>
                <a:ea typeface="Lato"/>
                <a:cs typeface="Lato"/>
                <a:sym typeface="Lato"/>
              </a:rPr>
              <a:t>COLOURFUL REGIONS= YOUR PLAYGROUNDS</a:t>
            </a:r>
            <a:endParaRPr b="1" sz="30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Tale of two factories</a:t>
            </a:r>
            <a:endParaRPr/>
          </a:p>
        </p:txBody>
      </p:sp>
      <p:pic>
        <p:nvPicPr>
          <p:cNvPr id="370" name="Google Shape;370;p45"/>
          <p:cNvPicPr preferRelativeResize="0"/>
          <p:nvPr/>
        </p:nvPicPr>
        <p:blipFill rotWithShape="1">
          <a:blip r:embed="rId3">
            <a:alphaModFix/>
          </a:blip>
          <a:srcRect b="9288" l="0" r="0" t="0"/>
          <a:stretch/>
        </p:blipFill>
        <p:spPr>
          <a:xfrm>
            <a:off x="247225" y="2870300"/>
            <a:ext cx="2004550" cy="1467300"/>
          </a:xfrm>
          <a:prstGeom prst="rect">
            <a:avLst/>
          </a:prstGeom>
          <a:noFill/>
          <a:ln>
            <a:noFill/>
          </a:ln>
        </p:spPr>
      </p:pic>
      <p:cxnSp>
        <p:nvCxnSpPr>
          <p:cNvPr id="371" name="Google Shape;371;p45"/>
          <p:cNvCxnSpPr>
            <a:stCxn id="369" idx="2"/>
          </p:cNvCxnSpPr>
          <p:nvPr/>
        </p:nvCxnSpPr>
        <p:spPr>
          <a:xfrm>
            <a:off x="4573800" y="1853850"/>
            <a:ext cx="24600" cy="2768100"/>
          </a:xfrm>
          <a:prstGeom prst="straightConnector1">
            <a:avLst/>
          </a:prstGeom>
          <a:noFill/>
          <a:ln cap="flat" cmpd="sng" w="9525">
            <a:solidFill>
              <a:schemeClr val="dk2"/>
            </a:solidFill>
            <a:prstDash val="solid"/>
            <a:round/>
            <a:headEnd len="med" w="med" type="none"/>
            <a:tailEnd len="med" w="med" type="none"/>
          </a:ln>
        </p:spPr>
      </p:cxnSp>
      <p:pic>
        <p:nvPicPr>
          <p:cNvPr id="372" name="Google Shape;372;p45"/>
          <p:cNvPicPr preferRelativeResize="0"/>
          <p:nvPr/>
        </p:nvPicPr>
        <p:blipFill rotWithShape="1">
          <a:blip r:embed="rId3">
            <a:alphaModFix/>
          </a:blip>
          <a:srcRect b="9288" l="0" r="0" t="0"/>
          <a:stretch/>
        </p:blipFill>
        <p:spPr>
          <a:xfrm flipH="1">
            <a:off x="6692725" y="2870300"/>
            <a:ext cx="2004550" cy="1467300"/>
          </a:xfrm>
          <a:prstGeom prst="rect">
            <a:avLst/>
          </a:prstGeom>
          <a:noFill/>
          <a:ln>
            <a:noFill/>
          </a:ln>
        </p:spPr>
      </p:pic>
      <p:sp>
        <p:nvSpPr>
          <p:cNvPr id="373" name="Google Shape;373;p45"/>
          <p:cNvSpPr txBox="1"/>
          <p:nvPr/>
        </p:nvSpPr>
        <p:spPr>
          <a:xfrm>
            <a:off x="2417675" y="2192500"/>
            <a:ext cx="1783200" cy="152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arenR"/>
            </a:pPr>
            <a:r>
              <a:rPr lang="en">
                <a:latin typeface="Lato"/>
                <a:ea typeface="Lato"/>
                <a:cs typeface="Lato"/>
                <a:sym typeface="Lato"/>
              </a:rPr>
              <a:t>New Tech</a:t>
            </a:r>
            <a:endParaRPr>
              <a:latin typeface="Lato"/>
              <a:ea typeface="Lato"/>
              <a:cs typeface="Lato"/>
              <a:sym typeface="Lato"/>
            </a:endParaRPr>
          </a:p>
          <a:p>
            <a:pPr indent="-317500" lvl="0" marL="457200" rtl="0" algn="l">
              <a:spcBef>
                <a:spcPts val="0"/>
              </a:spcBef>
              <a:spcAft>
                <a:spcPts val="0"/>
              </a:spcAft>
              <a:buSzPts val="1400"/>
              <a:buFont typeface="Lato"/>
              <a:buAutoNum type="arabicParenR"/>
            </a:pPr>
            <a:r>
              <a:rPr lang="en">
                <a:latin typeface="Lato"/>
                <a:ea typeface="Lato"/>
                <a:cs typeface="Lato"/>
                <a:sym typeface="Lato"/>
              </a:rPr>
              <a:t>Good maintenance</a:t>
            </a:r>
            <a:endParaRPr>
              <a:latin typeface="Lato"/>
              <a:ea typeface="Lato"/>
              <a:cs typeface="Lato"/>
              <a:sym typeface="Lato"/>
            </a:endParaRPr>
          </a:p>
          <a:p>
            <a:pPr indent="-317500" lvl="0" marL="457200" rtl="0" algn="l">
              <a:spcBef>
                <a:spcPts val="0"/>
              </a:spcBef>
              <a:spcAft>
                <a:spcPts val="0"/>
              </a:spcAft>
              <a:buSzPts val="1400"/>
              <a:buFont typeface="Lato"/>
              <a:buAutoNum type="arabicParenR"/>
            </a:pPr>
            <a:r>
              <a:rPr lang="en">
                <a:latin typeface="Lato"/>
                <a:ea typeface="Lato"/>
                <a:cs typeface="Lato"/>
                <a:sym typeface="Lato"/>
              </a:rPr>
              <a:t>Lesser CO</a:t>
            </a:r>
            <a:r>
              <a:rPr baseline="-25000" lang="en">
                <a:latin typeface="Lato"/>
                <a:ea typeface="Lato"/>
                <a:cs typeface="Lato"/>
                <a:sym typeface="Lato"/>
              </a:rPr>
              <a:t>2</a:t>
            </a:r>
            <a:r>
              <a:rPr lang="en">
                <a:latin typeface="Lato"/>
                <a:ea typeface="Lato"/>
                <a:cs typeface="Lato"/>
                <a:sym typeface="Lato"/>
              </a:rPr>
              <a:t> emissions</a:t>
            </a:r>
            <a:endParaRPr>
              <a:latin typeface="Lato"/>
              <a:ea typeface="Lato"/>
              <a:cs typeface="Lato"/>
              <a:sym typeface="Lato"/>
            </a:endParaRPr>
          </a:p>
          <a:p>
            <a:pPr indent="-317500" lvl="0" marL="457200" rtl="0" algn="l">
              <a:spcBef>
                <a:spcPts val="0"/>
              </a:spcBef>
              <a:spcAft>
                <a:spcPts val="0"/>
              </a:spcAft>
              <a:buSzPts val="1400"/>
              <a:buFont typeface="Lato"/>
              <a:buAutoNum type="arabicParenR"/>
            </a:pPr>
            <a:r>
              <a:rPr lang="en">
                <a:latin typeface="Lato"/>
                <a:ea typeface="Lato"/>
                <a:cs typeface="Lato"/>
                <a:sym typeface="Lato"/>
              </a:rPr>
              <a:t>More productivity</a:t>
            </a:r>
            <a:endParaRPr>
              <a:latin typeface="Lato"/>
              <a:ea typeface="Lato"/>
              <a:cs typeface="Lato"/>
              <a:sym typeface="Lato"/>
            </a:endParaRPr>
          </a:p>
        </p:txBody>
      </p:sp>
      <p:sp>
        <p:nvSpPr>
          <p:cNvPr id="374" name="Google Shape;374;p45"/>
          <p:cNvSpPr txBox="1"/>
          <p:nvPr/>
        </p:nvSpPr>
        <p:spPr>
          <a:xfrm>
            <a:off x="4753963" y="2192500"/>
            <a:ext cx="1783200" cy="152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arenR"/>
            </a:pPr>
            <a:r>
              <a:rPr lang="en">
                <a:latin typeface="Lato"/>
                <a:ea typeface="Lato"/>
                <a:cs typeface="Lato"/>
                <a:sym typeface="Lato"/>
              </a:rPr>
              <a:t>Tech not updated</a:t>
            </a:r>
            <a:endParaRPr>
              <a:latin typeface="Lato"/>
              <a:ea typeface="Lato"/>
              <a:cs typeface="Lato"/>
              <a:sym typeface="Lato"/>
            </a:endParaRPr>
          </a:p>
          <a:p>
            <a:pPr indent="-317500" lvl="0" marL="457200" rtl="0" algn="l">
              <a:spcBef>
                <a:spcPts val="0"/>
              </a:spcBef>
              <a:spcAft>
                <a:spcPts val="0"/>
              </a:spcAft>
              <a:buSzPts val="1400"/>
              <a:buFont typeface="Lato"/>
              <a:buAutoNum type="arabicParenR"/>
            </a:pPr>
            <a:r>
              <a:rPr lang="en">
                <a:latin typeface="Lato"/>
                <a:ea typeface="Lato"/>
                <a:cs typeface="Lato"/>
                <a:sym typeface="Lato"/>
              </a:rPr>
              <a:t>Poor maintenance</a:t>
            </a:r>
            <a:endParaRPr>
              <a:latin typeface="Lato"/>
              <a:ea typeface="Lato"/>
              <a:cs typeface="Lato"/>
              <a:sym typeface="Lato"/>
            </a:endParaRPr>
          </a:p>
          <a:p>
            <a:pPr indent="-317500" lvl="0" marL="457200" rtl="0" algn="l">
              <a:spcBef>
                <a:spcPts val="0"/>
              </a:spcBef>
              <a:spcAft>
                <a:spcPts val="0"/>
              </a:spcAft>
              <a:buSzPts val="1400"/>
              <a:buFont typeface="Lato"/>
              <a:buAutoNum type="arabicParenR"/>
            </a:pPr>
            <a:r>
              <a:rPr lang="en">
                <a:latin typeface="Lato"/>
                <a:ea typeface="Lato"/>
                <a:cs typeface="Lato"/>
                <a:sym typeface="Lato"/>
              </a:rPr>
              <a:t>More emissions</a:t>
            </a:r>
            <a:endParaRPr>
              <a:latin typeface="Lato"/>
              <a:ea typeface="Lato"/>
              <a:cs typeface="Lato"/>
              <a:sym typeface="Lato"/>
            </a:endParaRPr>
          </a:p>
          <a:p>
            <a:pPr indent="-317500" lvl="0" marL="457200" rtl="0" algn="l">
              <a:spcBef>
                <a:spcPts val="0"/>
              </a:spcBef>
              <a:spcAft>
                <a:spcPts val="0"/>
              </a:spcAft>
              <a:buSzPts val="1400"/>
              <a:buFont typeface="Lato"/>
              <a:buAutoNum type="arabicParenR"/>
            </a:pPr>
            <a:r>
              <a:rPr lang="en">
                <a:latin typeface="Lato"/>
                <a:ea typeface="Lato"/>
                <a:cs typeface="Lato"/>
                <a:sym typeface="Lato"/>
              </a:rPr>
              <a:t>Less productivity </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cxnSp>
        <p:nvCxnSpPr>
          <p:cNvPr id="379" name="Google Shape;379;p46"/>
          <p:cNvCxnSpPr>
            <a:stCxn id="380" idx="2"/>
            <a:endCxn id="381" idx="1"/>
          </p:cNvCxnSpPr>
          <p:nvPr/>
        </p:nvCxnSpPr>
        <p:spPr>
          <a:xfrm>
            <a:off x="2196150" y="2383120"/>
            <a:ext cx="555600" cy="816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82" name="Google Shape;382;p46"/>
          <p:cNvCxnSpPr>
            <a:stCxn id="380" idx="2"/>
            <a:endCxn id="383" idx="1"/>
          </p:cNvCxnSpPr>
          <p:nvPr/>
        </p:nvCxnSpPr>
        <p:spPr>
          <a:xfrm flipH="1" rot="10800000">
            <a:off x="2196150" y="1591420"/>
            <a:ext cx="555600" cy="7917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80" name="Google Shape;380;p46"/>
          <p:cNvSpPr/>
          <p:nvPr/>
        </p:nvSpPr>
        <p:spPr>
          <a:xfrm rot="-5400000">
            <a:off x="524550" y="2143720"/>
            <a:ext cx="2864400" cy="478800"/>
          </a:xfrm>
          <a:prstGeom prst="roundRect">
            <a:avLst>
              <a:gd fmla="val 16667" name="adj"/>
            </a:avLst>
          </a:prstGeom>
          <a:solidFill>
            <a:srgbClr val="840D35"/>
          </a:solid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	INDUSTRIES</a:t>
            </a:r>
            <a:endParaRPr sz="1100">
              <a:solidFill>
                <a:srgbClr val="FFFFFF"/>
              </a:solidFill>
              <a:latin typeface="Roboto"/>
              <a:ea typeface="Roboto"/>
              <a:cs typeface="Roboto"/>
              <a:sym typeface="Roboto"/>
            </a:endParaRPr>
          </a:p>
        </p:txBody>
      </p:sp>
      <p:sp>
        <p:nvSpPr>
          <p:cNvPr id="383" name="Google Shape;383;p46"/>
          <p:cNvSpPr/>
          <p:nvPr/>
        </p:nvSpPr>
        <p:spPr>
          <a:xfrm>
            <a:off x="2751776" y="1359343"/>
            <a:ext cx="1841700" cy="4641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Based on Location</a:t>
            </a:r>
            <a:endParaRPr sz="1100">
              <a:solidFill>
                <a:srgbClr val="FFFFFF"/>
              </a:solidFill>
              <a:latin typeface="Roboto"/>
              <a:ea typeface="Roboto"/>
              <a:cs typeface="Roboto"/>
              <a:sym typeface="Roboto"/>
            </a:endParaRPr>
          </a:p>
        </p:txBody>
      </p:sp>
      <p:sp>
        <p:nvSpPr>
          <p:cNvPr id="381" name="Google Shape;381;p46"/>
          <p:cNvSpPr/>
          <p:nvPr/>
        </p:nvSpPr>
        <p:spPr>
          <a:xfrm>
            <a:off x="2751776" y="2967336"/>
            <a:ext cx="1841700" cy="4641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Based on Efficiency</a:t>
            </a:r>
            <a:endParaRPr sz="1100">
              <a:solidFill>
                <a:srgbClr val="FFFFFF"/>
              </a:solidFill>
              <a:latin typeface="Roboto"/>
              <a:ea typeface="Roboto"/>
              <a:cs typeface="Roboto"/>
              <a:sym typeface="Roboto"/>
            </a:endParaRPr>
          </a:p>
        </p:txBody>
      </p:sp>
      <p:sp>
        <p:nvSpPr>
          <p:cNvPr id="384" name="Google Shape;384;p46"/>
          <p:cNvSpPr/>
          <p:nvPr/>
        </p:nvSpPr>
        <p:spPr>
          <a:xfrm>
            <a:off x="5079575" y="950200"/>
            <a:ext cx="1557300" cy="3180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Existing</a:t>
            </a:r>
            <a:endParaRPr sz="1100">
              <a:solidFill>
                <a:srgbClr val="FFFFFF"/>
              </a:solidFill>
              <a:latin typeface="Roboto"/>
              <a:ea typeface="Roboto"/>
              <a:cs typeface="Roboto"/>
              <a:sym typeface="Roboto"/>
            </a:endParaRPr>
          </a:p>
        </p:txBody>
      </p:sp>
      <p:sp>
        <p:nvSpPr>
          <p:cNvPr id="385" name="Google Shape;385;p46"/>
          <p:cNvSpPr/>
          <p:nvPr/>
        </p:nvSpPr>
        <p:spPr>
          <a:xfrm>
            <a:off x="5079575" y="1751101"/>
            <a:ext cx="1616400" cy="3180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Buildable</a:t>
            </a:r>
            <a:endParaRPr sz="1100">
              <a:solidFill>
                <a:srgbClr val="FFFFFF"/>
              </a:solidFill>
              <a:latin typeface="Roboto"/>
              <a:ea typeface="Roboto"/>
              <a:cs typeface="Roboto"/>
              <a:sym typeface="Roboto"/>
            </a:endParaRPr>
          </a:p>
        </p:txBody>
      </p:sp>
      <p:sp>
        <p:nvSpPr>
          <p:cNvPr id="386" name="Google Shape;386;p46"/>
          <p:cNvSpPr/>
          <p:nvPr/>
        </p:nvSpPr>
        <p:spPr>
          <a:xfrm>
            <a:off x="5079575" y="255102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1</a:t>
            </a:r>
            <a:endParaRPr sz="1100">
              <a:solidFill>
                <a:srgbClr val="FFFFFF"/>
              </a:solidFill>
              <a:latin typeface="Roboto"/>
              <a:ea typeface="Roboto"/>
              <a:cs typeface="Roboto"/>
              <a:sym typeface="Roboto"/>
            </a:endParaRPr>
          </a:p>
        </p:txBody>
      </p:sp>
      <p:cxnSp>
        <p:nvCxnSpPr>
          <p:cNvPr id="387" name="Google Shape;387;p46"/>
          <p:cNvCxnSpPr>
            <a:stCxn id="383" idx="3"/>
            <a:endCxn id="384" idx="1"/>
          </p:cNvCxnSpPr>
          <p:nvPr/>
        </p:nvCxnSpPr>
        <p:spPr>
          <a:xfrm flipH="1" rot="10800000">
            <a:off x="4593476" y="1109293"/>
            <a:ext cx="486000" cy="4821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388" name="Google Shape;388;p46"/>
          <p:cNvCxnSpPr>
            <a:stCxn id="383" idx="3"/>
            <a:endCxn id="385" idx="1"/>
          </p:cNvCxnSpPr>
          <p:nvPr/>
        </p:nvCxnSpPr>
        <p:spPr>
          <a:xfrm>
            <a:off x="4593476" y="1591393"/>
            <a:ext cx="486000" cy="3186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389" name="Google Shape;389;p46"/>
          <p:cNvCxnSpPr>
            <a:stCxn id="386" idx="1"/>
            <a:endCxn id="381" idx="3"/>
          </p:cNvCxnSpPr>
          <p:nvPr/>
        </p:nvCxnSpPr>
        <p:spPr>
          <a:xfrm flipH="1">
            <a:off x="4593575" y="2710327"/>
            <a:ext cx="486000" cy="489000"/>
          </a:xfrm>
          <a:prstGeom prst="bentConnector3">
            <a:avLst>
              <a:gd fmla="val 50010" name="adj1"/>
            </a:avLst>
          </a:prstGeom>
          <a:noFill/>
          <a:ln cap="flat" cmpd="sng" w="9525">
            <a:solidFill>
              <a:srgbClr val="C2C2C2"/>
            </a:solidFill>
            <a:prstDash val="solid"/>
            <a:round/>
            <a:headEnd len="sm" w="sm" type="none"/>
            <a:tailEnd len="sm" w="sm" type="none"/>
          </a:ln>
        </p:spPr>
      </p:cxnSp>
      <p:sp>
        <p:nvSpPr>
          <p:cNvPr id="390" name="Google Shape;390;p46"/>
          <p:cNvSpPr/>
          <p:nvPr/>
        </p:nvSpPr>
        <p:spPr>
          <a:xfrm>
            <a:off x="5079675" y="304007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2</a:t>
            </a:r>
            <a:endParaRPr sz="1100">
              <a:solidFill>
                <a:srgbClr val="FFFFFF"/>
              </a:solidFill>
              <a:latin typeface="Roboto"/>
              <a:ea typeface="Roboto"/>
              <a:cs typeface="Roboto"/>
              <a:sym typeface="Roboto"/>
            </a:endParaRPr>
          </a:p>
        </p:txBody>
      </p:sp>
      <p:sp>
        <p:nvSpPr>
          <p:cNvPr id="391" name="Google Shape;391;p46"/>
          <p:cNvSpPr/>
          <p:nvPr/>
        </p:nvSpPr>
        <p:spPr>
          <a:xfrm>
            <a:off x="5079575" y="352912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3</a:t>
            </a:r>
            <a:endParaRPr sz="1100">
              <a:solidFill>
                <a:srgbClr val="FFFFFF"/>
              </a:solidFill>
              <a:latin typeface="Roboto"/>
              <a:ea typeface="Roboto"/>
              <a:cs typeface="Roboto"/>
              <a:sym typeface="Roboto"/>
            </a:endParaRPr>
          </a:p>
        </p:txBody>
      </p:sp>
      <p:sp>
        <p:nvSpPr>
          <p:cNvPr id="392" name="Google Shape;392;p46"/>
          <p:cNvSpPr/>
          <p:nvPr/>
        </p:nvSpPr>
        <p:spPr>
          <a:xfrm>
            <a:off x="5079675" y="401817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4</a:t>
            </a:r>
            <a:endParaRPr sz="1100">
              <a:solidFill>
                <a:srgbClr val="FFFFFF"/>
              </a:solidFill>
              <a:latin typeface="Roboto"/>
              <a:ea typeface="Roboto"/>
              <a:cs typeface="Roboto"/>
              <a:sym typeface="Roboto"/>
            </a:endParaRPr>
          </a:p>
        </p:txBody>
      </p:sp>
      <p:sp>
        <p:nvSpPr>
          <p:cNvPr id="393" name="Google Shape;393;p46"/>
          <p:cNvSpPr/>
          <p:nvPr/>
        </p:nvSpPr>
        <p:spPr>
          <a:xfrm>
            <a:off x="5079575" y="4507227"/>
            <a:ext cx="1616400" cy="3186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Level 5</a:t>
            </a:r>
            <a:endParaRPr sz="1100">
              <a:solidFill>
                <a:srgbClr val="FFFFFF"/>
              </a:solidFill>
              <a:latin typeface="Roboto"/>
              <a:ea typeface="Roboto"/>
              <a:cs typeface="Roboto"/>
              <a:sym typeface="Roboto"/>
            </a:endParaRPr>
          </a:p>
        </p:txBody>
      </p:sp>
      <p:cxnSp>
        <p:nvCxnSpPr>
          <p:cNvPr id="394" name="Google Shape;394;p46"/>
          <p:cNvCxnSpPr>
            <a:stCxn id="381" idx="3"/>
            <a:endCxn id="390" idx="1"/>
          </p:cNvCxnSpPr>
          <p:nvPr/>
        </p:nvCxnSpPr>
        <p:spPr>
          <a:xfrm>
            <a:off x="4593476" y="3199386"/>
            <a:ext cx="486300" cy="6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395" name="Google Shape;395;p46"/>
          <p:cNvCxnSpPr>
            <a:stCxn id="381" idx="3"/>
            <a:endCxn id="391" idx="1"/>
          </p:cNvCxnSpPr>
          <p:nvPr/>
        </p:nvCxnSpPr>
        <p:spPr>
          <a:xfrm>
            <a:off x="4593476" y="3199386"/>
            <a:ext cx="486000" cy="489000"/>
          </a:xfrm>
          <a:prstGeom prst="bentConnector3">
            <a:avLst>
              <a:gd fmla="val 50010" name="adj1"/>
            </a:avLst>
          </a:prstGeom>
          <a:noFill/>
          <a:ln cap="flat" cmpd="sng" w="9525">
            <a:solidFill>
              <a:srgbClr val="CCCCCC"/>
            </a:solidFill>
            <a:prstDash val="solid"/>
            <a:round/>
            <a:headEnd len="med" w="med" type="none"/>
            <a:tailEnd len="med" w="med" type="none"/>
          </a:ln>
        </p:spPr>
      </p:cxnSp>
      <p:cxnSp>
        <p:nvCxnSpPr>
          <p:cNvPr id="396" name="Google Shape;396;p46"/>
          <p:cNvCxnSpPr>
            <a:stCxn id="381" idx="3"/>
            <a:endCxn id="392" idx="1"/>
          </p:cNvCxnSpPr>
          <p:nvPr/>
        </p:nvCxnSpPr>
        <p:spPr>
          <a:xfrm>
            <a:off x="4593476" y="3199386"/>
            <a:ext cx="486300" cy="978000"/>
          </a:xfrm>
          <a:prstGeom prst="bentConnector3">
            <a:avLst>
              <a:gd fmla="val 49990" name="adj1"/>
            </a:avLst>
          </a:prstGeom>
          <a:noFill/>
          <a:ln cap="flat" cmpd="sng" w="9525">
            <a:solidFill>
              <a:srgbClr val="CCCCCC"/>
            </a:solidFill>
            <a:prstDash val="solid"/>
            <a:round/>
            <a:headEnd len="med" w="med" type="none"/>
            <a:tailEnd len="med" w="med" type="none"/>
          </a:ln>
        </p:spPr>
      </p:cxnSp>
      <p:cxnSp>
        <p:nvCxnSpPr>
          <p:cNvPr id="397" name="Google Shape;397;p46"/>
          <p:cNvCxnSpPr>
            <a:stCxn id="381" idx="3"/>
            <a:endCxn id="393" idx="1"/>
          </p:cNvCxnSpPr>
          <p:nvPr/>
        </p:nvCxnSpPr>
        <p:spPr>
          <a:xfrm>
            <a:off x="4593476" y="3199386"/>
            <a:ext cx="486000" cy="1467000"/>
          </a:xfrm>
          <a:prstGeom prst="bentConnector3">
            <a:avLst>
              <a:gd fmla="val 50010" name="adj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Regions</a:t>
            </a:r>
            <a:endParaRPr/>
          </a:p>
        </p:txBody>
      </p:sp>
      <p:sp>
        <p:nvSpPr>
          <p:cNvPr id="403" name="Google Shape;40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While conceiving the game, we thought the entrepreneurs could not progress their business empire without some essential services.</a:t>
            </a:r>
            <a:endParaRPr sz="1400"/>
          </a:p>
          <a:p>
            <a:pPr indent="-317500" lvl="0" marL="457200" rtl="0" algn="l">
              <a:spcBef>
                <a:spcPts val="0"/>
              </a:spcBef>
              <a:spcAft>
                <a:spcPts val="0"/>
              </a:spcAft>
              <a:buSzPts val="1400"/>
              <a:buChar char="●"/>
            </a:pPr>
            <a:r>
              <a:rPr lang="en" sz="1400"/>
              <a:t>These include banks, courts, hospitals and Train stations.</a:t>
            </a:r>
            <a:endParaRPr sz="1400"/>
          </a:p>
          <a:p>
            <a:pPr indent="-317500" lvl="0" marL="457200" rtl="0" algn="l">
              <a:spcBef>
                <a:spcPts val="0"/>
              </a:spcBef>
              <a:spcAft>
                <a:spcPts val="0"/>
              </a:spcAft>
              <a:buSzPts val="1400"/>
              <a:buChar char="●"/>
            </a:pPr>
            <a:r>
              <a:rPr lang="en" sz="1400"/>
              <a:t>Event regions add to the fun aspect, which will be discussed in detail in the upcoming section.</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Google Shape;408;p48"/>
          <p:cNvPicPr preferRelativeResize="0"/>
          <p:nvPr/>
        </p:nvPicPr>
        <p:blipFill rotWithShape="1">
          <a:blip r:embed="rId3">
            <a:alphaModFix/>
          </a:blip>
          <a:srcRect b="0" l="19495" r="18654" t="1302"/>
          <a:stretch/>
        </p:blipFill>
        <p:spPr>
          <a:xfrm>
            <a:off x="1658127" y="61224"/>
            <a:ext cx="5475219" cy="4914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Automobile Concepts.</a:t>
            </a:r>
            <a:endParaRPr/>
          </a:p>
        </p:txBody>
      </p:sp>
      <p:sp>
        <p:nvSpPr>
          <p:cNvPr id="414" name="Google Shape;41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Most of your travelling on the board will be on an automobile. For each tile you move, you will consume money and carbon footprints.</a:t>
            </a:r>
            <a:endParaRPr sz="1400"/>
          </a:p>
          <a:p>
            <a:pPr indent="-317500" lvl="0" marL="457200" rtl="0" algn="l">
              <a:spcBef>
                <a:spcPts val="0"/>
              </a:spcBef>
              <a:spcAft>
                <a:spcPts val="0"/>
              </a:spcAft>
              <a:buSzPts val="1400"/>
              <a:buChar char="●"/>
            </a:pPr>
            <a:r>
              <a:rPr lang="en" sz="1400"/>
              <a:t>Like the BS standard that is followed in India, we have organized the automobiles also into various levels. This is for the following reasons:</a:t>
            </a:r>
            <a:endParaRPr sz="1400"/>
          </a:p>
          <a:p>
            <a:pPr indent="-317500" lvl="1" marL="914400" rtl="0" algn="l">
              <a:spcBef>
                <a:spcPts val="0"/>
              </a:spcBef>
              <a:spcAft>
                <a:spcPts val="0"/>
              </a:spcAft>
              <a:buSzPts val="1400"/>
              <a:buChar char="○"/>
            </a:pPr>
            <a:r>
              <a:rPr lang="en" sz="1400"/>
              <a:t>Direct mirroring of real-life carbon monitoring</a:t>
            </a:r>
            <a:endParaRPr sz="1400"/>
          </a:p>
          <a:p>
            <a:pPr indent="-317500" lvl="1" marL="914400" rtl="0" algn="l">
              <a:spcBef>
                <a:spcPts val="0"/>
              </a:spcBef>
              <a:spcAft>
                <a:spcPts val="0"/>
              </a:spcAft>
              <a:buSzPts val="1400"/>
              <a:buChar char="○"/>
            </a:pPr>
            <a:r>
              <a:rPr lang="en" sz="1400"/>
              <a:t>Limit on number of players in the later rounds</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8" name="Shape 418"/>
        <p:cNvGrpSpPr/>
        <p:nvPr/>
      </p:nvGrpSpPr>
      <p:grpSpPr>
        <a:xfrm>
          <a:off x="0" y="0"/>
          <a:ext cx="0" cy="0"/>
          <a:chOff x="0" y="0"/>
          <a:chExt cx="0" cy="0"/>
        </a:xfrm>
      </p:grpSpPr>
      <p:sp>
        <p:nvSpPr>
          <p:cNvPr id="419" name="Google Shape;41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Information</a:t>
            </a:r>
            <a:endParaRPr/>
          </a:p>
        </p:txBody>
      </p:sp>
      <p:sp>
        <p:nvSpPr>
          <p:cNvPr id="420" name="Google Shape;420;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price of buying a Buildable Industry is less than that of an Existing Industry. There are two reasons for this:</a:t>
            </a:r>
            <a:endParaRPr sz="1400"/>
          </a:p>
          <a:p>
            <a:pPr indent="-317500" lvl="1" marL="914400" rtl="0" algn="l">
              <a:spcBef>
                <a:spcPts val="0"/>
              </a:spcBef>
              <a:spcAft>
                <a:spcPts val="0"/>
              </a:spcAft>
              <a:buSzPts val="1400"/>
              <a:buChar char="○"/>
            </a:pPr>
            <a:r>
              <a:rPr lang="en" sz="1400"/>
              <a:t>To give incentive to entrepreneurship</a:t>
            </a:r>
            <a:endParaRPr sz="1400"/>
          </a:p>
          <a:p>
            <a:pPr indent="-317500" lvl="1" marL="914400" rtl="0" algn="l">
              <a:spcBef>
                <a:spcPts val="0"/>
              </a:spcBef>
              <a:spcAft>
                <a:spcPts val="0"/>
              </a:spcAft>
              <a:buSzPts val="1400"/>
              <a:buChar char="○"/>
            </a:pPr>
            <a:r>
              <a:rPr lang="en" sz="1400"/>
              <a:t>New industries do not have inventories, which form a major portion of the valuation</a:t>
            </a:r>
            <a:endParaRPr sz="1400"/>
          </a:p>
          <a:p>
            <a:pPr indent="-317500" lvl="0" marL="457200" rtl="0" algn="l">
              <a:spcBef>
                <a:spcPts val="0"/>
              </a:spcBef>
              <a:spcAft>
                <a:spcPts val="0"/>
              </a:spcAft>
              <a:buSzPts val="1400"/>
              <a:buChar char="●"/>
            </a:pPr>
            <a:r>
              <a:rPr lang="en" sz="1400"/>
              <a:t>All information regarding the industries can be obtained from the Industry cards. This way the players need not keep referring the game manual for these details.</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ELEMENTS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299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Why this Project?</a:t>
            </a:r>
            <a:endParaRPr sz="3600"/>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 part of this course, we were introduced to many new important concepts. These are the fundamentals to understanding our environment. But, we need to communicate this to other people as well</a:t>
            </a:r>
            <a:endParaRPr sz="1600"/>
          </a:p>
          <a:p>
            <a:pPr indent="-330200" lvl="0" marL="457200" rtl="0" algn="l">
              <a:spcBef>
                <a:spcPts val="0"/>
              </a:spcBef>
              <a:spcAft>
                <a:spcPts val="0"/>
              </a:spcAft>
              <a:buSzPts val="1600"/>
              <a:buChar char="●"/>
            </a:pPr>
            <a:r>
              <a:rPr lang="en" sz="1600"/>
              <a:t>So we took the interesting idea of </a:t>
            </a:r>
            <a:r>
              <a:rPr b="1" lang="en" sz="1600"/>
              <a:t>Carbon Footprint and that carbon emissions can be incentivised.</a:t>
            </a:r>
            <a:endParaRPr b="1" sz="1600"/>
          </a:p>
          <a:p>
            <a:pPr indent="-330200" lvl="0" marL="457200" rtl="0" algn="l">
              <a:spcBef>
                <a:spcPts val="0"/>
              </a:spcBef>
              <a:spcAft>
                <a:spcPts val="0"/>
              </a:spcAft>
              <a:buSzPts val="1600"/>
              <a:buChar char="●"/>
            </a:pPr>
            <a:r>
              <a:rPr lang="en" sz="1600"/>
              <a:t>So, we need a project to make people understand what carbon currencies and carbon footprints are.</a:t>
            </a:r>
            <a:endParaRPr sz="1600"/>
          </a:p>
          <a:p>
            <a:pPr indent="0" lvl="0" marL="457200" rtl="0" algn="l">
              <a:spcBef>
                <a:spcPts val="1600"/>
              </a:spcBef>
              <a:spcAft>
                <a:spcPts val="1600"/>
              </a:spcAft>
              <a:buNone/>
            </a:pPr>
            <a:r>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chance.events= </a:t>
            </a:r>
            <a:endParaRPr/>
          </a:p>
          <a:p>
            <a:pPr indent="0" lvl="0" marL="0" rtl="0" algn="l">
              <a:spcBef>
                <a:spcPts val="0"/>
              </a:spcBef>
              <a:spcAft>
                <a:spcPts val="0"/>
              </a:spcAft>
              <a:buNone/>
            </a:pPr>
            <a:r>
              <a:rPr lang="en"/>
              <a:t>fun x unpredictability</a:t>
            </a:r>
            <a:endParaRPr/>
          </a:p>
        </p:txBody>
      </p:sp>
      <p:sp>
        <p:nvSpPr>
          <p:cNvPr id="431" name="Google Shape;431;p5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have the event cards, which are drawn at random. It tests the abilities of a player to handle unexpected situations</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The event cards will have to be shuffled at random .</a:t>
            </a:r>
            <a:endParaRPr/>
          </a:p>
        </p:txBody>
      </p:sp>
      <p:sp>
        <p:nvSpPr>
          <p:cNvPr id="432" name="Google Shape;432;p5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6" name="Shape 436"/>
        <p:cNvGrpSpPr/>
        <p:nvPr/>
      </p:nvGrpSpPr>
      <p:grpSpPr>
        <a:xfrm>
          <a:off x="0" y="0"/>
          <a:ext cx="0" cy="0"/>
          <a:chOff x="0" y="0"/>
          <a:chExt cx="0" cy="0"/>
        </a:xfrm>
      </p:grpSpPr>
      <p:sp>
        <p:nvSpPr>
          <p:cNvPr id="437" name="Google Shape;437;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Event Cards and the Reasoning:</a:t>
            </a:r>
            <a:endParaRPr sz="3600"/>
          </a:p>
        </p:txBody>
      </p:sp>
      <p:sp>
        <p:nvSpPr>
          <p:cNvPr id="438" name="Google Shape;438;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Our event cards are based on real life events.</a:t>
            </a:r>
            <a:endParaRPr sz="1600"/>
          </a:p>
          <a:p>
            <a:pPr indent="-330200" lvl="0" marL="457200" rtl="0" algn="l">
              <a:spcBef>
                <a:spcPts val="0"/>
              </a:spcBef>
              <a:spcAft>
                <a:spcPts val="0"/>
              </a:spcAft>
              <a:buSzPts val="1600"/>
              <a:buChar char="●"/>
            </a:pPr>
            <a:r>
              <a:rPr lang="en" sz="1600"/>
              <a:t>Each industry has </a:t>
            </a:r>
            <a:r>
              <a:rPr lang="en" sz="1600"/>
              <a:t>its</a:t>
            </a:r>
            <a:r>
              <a:rPr lang="en" sz="1600"/>
              <a:t> own event triggers. The event triggers are closely related to real world to teach people about what are the possible consequences of building industries.</a:t>
            </a:r>
            <a:endParaRPr sz="1600"/>
          </a:p>
          <a:p>
            <a:pPr indent="-330200" lvl="0" marL="457200" rtl="0" algn="l">
              <a:spcBef>
                <a:spcPts val="0"/>
              </a:spcBef>
              <a:spcAft>
                <a:spcPts val="0"/>
              </a:spcAft>
              <a:buSzPts val="1600"/>
              <a:buChar char="●"/>
            </a:pPr>
            <a:r>
              <a:rPr lang="en" sz="1600"/>
              <a:t>Unlike in other board games, events in our board game have an environmental background to their meaning</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4"/>
          <p:cNvSpPr txBox="1"/>
          <p:nvPr>
            <p:ph type="title"/>
          </p:nvPr>
        </p:nvSpPr>
        <p:spPr>
          <a:xfrm>
            <a:off x="729450" y="1318650"/>
            <a:ext cx="2945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EXAMPLE.</a:t>
            </a:r>
            <a:endParaRPr/>
          </a:p>
          <a:p>
            <a:pPr indent="0" lvl="0" marL="0" rtl="0" algn="ctr">
              <a:spcBef>
                <a:spcPts val="0"/>
              </a:spcBef>
              <a:spcAft>
                <a:spcPts val="0"/>
              </a:spcAft>
              <a:buNone/>
            </a:pPr>
            <a:r>
              <a:rPr lang="en"/>
              <a:t>THE PANDEMIC</a:t>
            </a:r>
            <a:endParaRPr/>
          </a:p>
          <a:p>
            <a:pPr indent="0" lvl="0" marL="0" rtl="0" algn="ctr">
              <a:spcBef>
                <a:spcPts val="0"/>
              </a:spcBef>
              <a:spcAft>
                <a:spcPts val="0"/>
              </a:spcAft>
              <a:buNone/>
            </a:pPr>
            <a:r>
              <a:rPr lang="en"/>
              <a:t>EVENT</a:t>
            </a:r>
            <a:endParaRPr/>
          </a:p>
        </p:txBody>
      </p:sp>
      <p:pic>
        <p:nvPicPr>
          <p:cNvPr id="444" name="Google Shape;444;p54"/>
          <p:cNvPicPr preferRelativeResize="0"/>
          <p:nvPr/>
        </p:nvPicPr>
        <p:blipFill rotWithShape="1">
          <a:blip r:embed="rId3">
            <a:alphaModFix/>
          </a:blip>
          <a:srcRect b="0" l="0" r="0" t="0"/>
          <a:stretch/>
        </p:blipFill>
        <p:spPr>
          <a:xfrm>
            <a:off x="4069725" y="1128825"/>
            <a:ext cx="3979250" cy="3183400"/>
          </a:xfrm>
          <a:prstGeom prst="rect">
            <a:avLst/>
          </a:prstGeom>
          <a:noFill/>
          <a:ln>
            <a:noFill/>
          </a:ln>
        </p:spPr>
      </p:pic>
      <p:sp>
        <p:nvSpPr>
          <p:cNvPr id="445" name="Google Shape;445;p54"/>
          <p:cNvSpPr txBox="1"/>
          <p:nvPr/>
        </p:nvSpPr>
        <p:spPr>
          <a:xfrm>
            <a:off x="586650" y="3126725"/>
            <a:ext cx="3230700" cy="14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Life is all about trade offs isn’t it?</a:t>
            </a:r>
            <a:endParaRPr>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information, please refer:</a:t>
            </a:r>
            <a:endParaRPr/>
          </a:p>
        </p:txBody>
      </p:sp>
      <p:sp>
        <p:nvSpPr>
          <p:cNvPr id="451" name="Google Shape;451;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Group Folder ( </a:t>
            </a:r>
            <a:r>
              <a:rPr lang="en" sz="1100" u="sng">
                <a:solidFill>
                  <a:schemeClr val="hlink"/>
                </a:solidFill>
                <a:latin typeface="Arial"/>
                <a:ea typeface="Arial"/>
                <a:cs typeface="Arial"/>
                <a:sym typeface="Arial"/>
                <a:hlinkClick r:id="rId3"/>
              </a:rPr>
              <a:t>https://drive.google.com/drive/u/1/folders/1Au1Bc4c4n1iFLII179iyw5Pszth6QQN7</a:t>
            </a:r>
            <a:r>
              <a:rPr lang="en"/>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grpSp>
        <p:nvGrpSpPr>
          <p:cNvPr id="456" name="Google Shape;456;p56"/>
          <p:cNvGrpSpPr/>
          <p:nvPr/>
        </p:nvGrpSpPr>
        <p:grpSpPr>
          <a:xfrm>
            <a:off x="793320" y="1851975"/>
            <a:ext cx="1781700" cy="1361790"/>
            <a:chOff x="793320" y="1851975"/>
            <a:chExt cx="1781700" cy="1361790"/>
          </a:xfrm>
        </p:grpSpPr>
        <p:sp>
          <p:nvSpPr>
            <p:cNvPr id="457" name="Google Shape;457;p56"/>
            <p:cNvSpPr/>
            <p:nvPr/>
          </p:nvSpPr>
          <p:spPr>
            <a:xfrm>
              <a:off x="902781" y="3080265"/>
              <a:ext cx="1534500" cy="133500"/>
            </a:xfrm>
            <a:prstGeom prst="rect">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56"/>
            <p:cNvGrpSpPr/>
            <p:nvPr/>
          </p:nvGrpSpPr>
          <p:grpSpPr>
            <a:xfrm>
              <a:off x="851208" y="2800855"/>
              <a:ext cx="92400" cy="411825"/>
              <a:chOff x="845575" y="2563700"/>
              <a:chExt cx="92400" cy="411825"/>
            </a:xfrm>
          </p:grpSpPr>
          <p:cxnSp>
            <p:nvCxnSpPr>
              <p:cNvPr id="459" name="Google Shape;459;p5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60" name="Google Shape;460;p5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56"/>
            <p:cNvSpPr txBox="1"/>
            <p:nvPr/>
          </p:nvSpPr>
          <p:spPr>
            <a:xfrm>
              <a:off x="793320" y="1851975"/>
              <a:ext cx="1781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Physical prototype</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We initially intended to present a physical board game with the dice and cards along with it. Due to the pandemic situation, this plan has been postponed.</a:t>
              </a:r>
              <a:endParaRPr b="1" sz="800">
                <a:latin typeface="Roboto"/>
                <a:ea typeface="Roboto"/>
                <a:cs typeface="Roboto"/>
                <a:sym typeface="Roboto"/>
              </a:endParaRPr>
            </a:p>
          </p:txBody>
        </p:sp>
      </p:grpSp>
      <p:grpSp>
        <p:nvGrpSpPr>
          <p:cNvPr id="462" name="Google Shape;462;p56"/>
          <p:cNvGrpSpPr/>
          <p:nvPr/>
        </p:nvGrpSpPr>
        <p:grpSpPr>
          <a:xfrm>
            <a:off x="2323952" y="3080258"/>
            <a:ext cx="1781700" cy="1356253"/>
            <a:chOff x="2323952" y="3080258"/>
            <a:chExt cx="1781700" cy="1356253"/>
          </a:xfrm>
        </p:grpSpPr>
        <p:sp>
          <p:nvSpPr>
            <p:cNvPr id="463" name="Google Shape;463;p56"/>
            <p:cNvSpPr/>
            <p:nvPr/>
          </p:nvSpPr>
          <p:spPr>
            <a:xfrm>
              <a:off x="2437281" y="3080265"/>
              <a:ext cx="1534500" cy="1335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6"/>
            <p:cNvSpPr txBox="1"/>
            <p:nvPr/>
          </p:nvSpPr>
          <p:spPr>
            <a:xfrm>
              <a:off x="2323952" y="3492711"/>
              <a:ext cx="1781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Extensive Testing</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With the prototype ready, we will test the gameplay with varied age groups.</a:t>
              </a:r>
              <a:endParaRPr b="1" sz="800">
                <a:latin typeface="Roboto"/>
                <a:ea typeface="Roboto"/>
                <a:cs typeface="Roboto"/>
                <a:sym typeface="Roboto"/>
              </a:endParaRPr>
            </a:p>
          </p:txBody>
        </p:sp>
        <p:grpSp>
          <p:nvGrpSpPr>
            <p:cNvPr id="465" name="Google Shape;465;p56"/>
            <p:cNvGrpSpPr/>
            <p:nvPr/>
          </p:nvGrpSpPr>
          <p:grpSpPr>
            <a:xfrm rot="10800000">
              <a:off x="2395183" y="3080258"/>
              <a:ext cx="92400" cy="411825"/>
              <a:chOff x="2070100" y="2563700"/>
              <a:chExt cx="92400" cy="411825"/>
            </a:xfrm>
          </p:grpSpPr>
          <p:cxnSp>
            <p:nvCxnSpPr>
              <p:cNvPr id="466" name="Google Shape;466;p5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67" name="Google Shape;467;p5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 name="Google Shape;468;p56"/>
          <p:cNvGrpSpPr/>
          <p:nvPr/>
        </p:nvGrpSpPr>
        <p:grpSpPr>
          <a:xfrm>
            <a:off x="3870747" y="1851975"/>
            <a:ext cx="1781700" cy="1361790"/>
            <a:chOff x="3870747" y="1851975"/>
            <a:chExt cx="1781700" cy="1361790"/>
          </a:xfrm>
        </p:grpSpPr>
        <p:sp>
          <p:nvSpPr>
            <p:cNvPr id="469" name="Google Shape;469;p56"/>
            <p:cNvSpPr/>
            <p:nvPr/>
          </p:nvSpPr>
          <p:spPr>
            <a:xfrm>
              <a:off x="3971778" y="3080265"/>
              <a:ext cx="1534500" cy="133500"/>
            </a:xfrm>
            <a:prstGeom prst="rect">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56"/>
            <p:cNvGrpSpPr/>
            <p:nvPr/>
          </p:nvGrpSpPr>
          <p:grpSpPr>
            <a:xfrm>
              <a:off x="3924544" y="2800855"/>
              <a:ext cx="92400" cy="411825"/>
              <a:chOff x="845575" y="2563700"/>
              <a:chExt cx="92400" cy="411825"/>
            </a:xfrm>
          </p:grpSpPr>
          <p:cxnSp>
            <p:nvCxnSpPr>
              <p:cNvPr id="471" name="Google Shape;471;p5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72" name="Google Shape;472;p5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56"/>
            <p:cNvSpPr txBox="1"/>
            <p:nvPr/>
          </p:nvSpPr>
          <p:spPr>
            <a:xfrm>
              <a:off x="3870747" y="1851975"/>
              <a:ext cx="1781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Reconfigure Material design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With inputs from our players, we will modify the gameplay. Along with it, sustainable materials for manufacturing the board will be seeked.</a:t>
              </a:r>
              <a:endParaRPr b="1" sz="800">
                <a:latin typeface="Roboto"/>
                <a:ea typeface="Roboto"/>
                <a:cs typeface="Roboto"/>
                <a:sym typeface="Roboto"/>
              </a:endParaRPr>
            </a:p>
          </p:txBody>
        </p:sp>
      </p:grpSp>
      <p:grpSp>
        <p:nvGrpSpPr>
          <p:cNvPr id="474" name="Google Shape;474;p56"/>
          <p:cNvGrpSpPr/>
          <p:nvPr/>
        </p:nvGrpSpPr>
        <p:grpSpPr>
          <a:xfrm>
            <a:off x="5370448" y="3080258"/>
            <a:ext cx="1781700" cy="1356253"/>
            <a:chOff x="5370448" y="3080258"/>
            <a:chExt cx="1781700" cy="1356253"/>
          </a:xfrm>
        </p:grpSpPr>
        <p:sp>
          <p:nvSpPr>
            <p:cNvPr id="475" name="Google Shape;475;p56"/>
            <p:cNvSpPr/>
            <p:nvPr/>
          </p:nvSpPr>
          <p:spPr>
            <a:xfrm>
              <a:off x="5506276" y="3080265"/>
              <a:ext cx="1534500" cy="1335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56"/>
            <p:cNvGrpSpPr/>
            <p:nvPr/>
          </p:nvGrpSpPr>
          <p:grpSpPr>
            <a:xfrm rot="10800000">
              <a:off x="5455515" y="3080258"/>
              <a:ext cx="92400" cy="411825"/>
              <a:chOff x="2070100" y="2563700"/>
              <a:chExt cx="92400" cy="411825"/>
            </a:xfrm>
          </p:grpSpPr>
          <p:cxnSp>
            <p:nvCxnSpPr>
              <p:cNvPr id="477" name="Google Shape;477;p5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78" name="Google Shape;478;p5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56"/>
            <p:cNvSpPr txBox="1"/>
            <p:nvPr/>
          </p:nvSpPr>
          <p:spPr>
            <a:xfrm>
              <a:off x="5370448" y="3492711"/>
              <a:ext cx="1781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Release the final version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With testing and reconfiguring done, we will release the end product with help from a manufacturing partner.</a:t>
              </a:r>
              <a:endParaRPr b="1" sz="800">
                <a:latin typeface="Roboto"/>
                <a:ea typeface="Roboto"/>
                <a:cs typeface="Roboto"/>
                <a:sym typeface="Roboto"/>
              </a:endParaRPr>
            </a:p>
          </p:txBody>
        </p:sp>
      </p:grpSp>
      <p:grpSp>
        <p:nvGrpSpPr>
          <p:cNvPr id="480" name="Google Shape;480;p56"/>
          <p:cNvGrpSpPr/>
          <p:nvPr/>
        </p:nvGrpSpPr>
        <p:grpSpPr>
          <a:xfrm>
            <a:off x="6939724" y="1851975"/>
            <a:ext cx="2206759" cy="1361790"/>
            <a:chOff x="6939724" y="1851975"/>
            <a:chExt cx="2206759" cy="1361790"/>
          </a:xfrm>
        </p:grpSpPr>
        <p:sp>
          <p:nvSpPr>
            <p:cNvPr id="481" name="Google Shape;481;p56"/>
            <p:cNvSpPr/>
            <p:nvPr/>
          </p:nvSpPr>
          <p:spPr>
            <a:xfrm>
              <a:off x="7040783" y="3080265"/>
              <a:ext cx="2105700" cy="133500"/>
            </a:xfrm>
            <a:prstGeom prst="rect">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56"/>
            <p:cNvGrpSpPr/>
            <p:nvPr/>
          </p:nvGrpSpPr>
          <p:grpSpPr>
            <a:xfrm>
              <a:off x="6994658" y="2800855"/>
              <a:ext cx="92400" cy="411825"/>
              <a:chOff x="845575" y="2563700"/>
              <a:chExt cx="92400" cy="411825"/>
            </a:xfrm>
          </p:grpSpPr>
          <p:cxnSp>
            <p:nvCxnSpPr>
              <p:cNvPr id="483" name="Google Shape;483;p5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84" name="Google Shape;484;p5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56"/>
            <p:cNvSpPr txBox="1"/>
            <p:nvPr/>
          </p:nvSpPr>
          <p:spPr>
            <a:xfrm>
              <a:off x="6939724" y="1851975"/>
              <a:ext cx="1781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Mobile and Web Applications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Since people play games on their devices more than ever, we plan to develop Mobile and Web apps with multiplayer option.</a:t>
              </a:r>
              <a:endParaRPr b="1" sz="800">
                <a:latin typeface="Roboto"/>
                <a:ea typeface="Roboto"/>
                <a:cs typeface="Roboto"/>
                <a:sym typeface="Roboto"/>
              </a:endParaRPr>
            </a:p>
          </p:txBody>
        </p:sp>
      </p:grpSp>
      <p:sp>
        <p:nvSpPr>
          <p:cNvPr id="486" name="Google Shape;486;p56"/>
          <p:cNvSpPr txBox="1"/>
          <p:nvPr/>
        </p:nvSpPr>
        <p:spPr>
          <a:xfrm>
            <a:off x="533300" y="379250"/>
            <a:ext cx="82248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leway"/>
                <a:ea typeface="Raleway"/>
                <a:cs typeface="Raleway"/>
                <a:sym typeface="Raleway"/>
              </a:rPr>
              <a:t>The Way Forward...</a:t>
            </a:r>
            <a:endParaRPr b="1" sz="2600">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TEAM</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Research and Development Cell</a:t>
            </a:r>
            <a:endParaRPr/>
          </a:p>
        </p:txBody>
      </p:sp>
      <p:sp>
        <p:nvSpPr>
          <p:cNvPr id="497" name="Google Shape;497;p58"/>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make rules </a:t>
            </a:r>
            <a:r>
              <a:rPr lang="en"/>
              <a:t>and then we break them!</a:t>
            </a:r>
            <a:endParaRPr/>
          </a:p>
        </p:txBody>
      </p:sp>
      <p:pic>
        <p:nvPicPr>
          <p:cNvPr id="498" name="Google Shape;498;p58"/>
          <p:cNvPicPr preferRelativeResize="0"/>
          <p:nvPr/>
        </p:nvPicPr>
        <p:blipFill>
          <a:blip r:embed="rId3">
            <a:alphaModFix/>
          </a:blip>
          <a:stretch>
            <a:fillRect/>
          </a:stretch>
        </p:blipFill>
        <p:spPr>
          <a:xfrm>
            <a:off x="4736150" y="129598"/>
            <a:ext cx="1466850" cy="1565540"/>
          </a:xfrm>
          <a:prstGeom prst="rect">
            <a:avLst/>
          </a:prstGeom>
          <a:noFill/>
          <a:ln>
            <a:noFill/>
          </a:ln>
        </p:spPr>
      </p:pic>
      <p:pic>
        <p:nvPicPr>
          <p:cNvPr id="499" name="Google Shape;499;p58"/>
          <p:cNvPicPr preferRelativeResize="0"/>
          <p:nvPr/>
        </p:nvPicPr>
        <p:blipFill>
          <a:blip r:embed="rId4">
            <a:alphaModFix/>
          </a:blip>
          <a:stretch>
            <a:fillRect/>
          </a:stretch>
        </p:blipFill>
        <p:spPr>
          <a:xfrm>
            <a:off x="7264775" y="129602"/>
            <a:ext cx="1466850" cy="1653423"/>
          </a:xfrm>
          <a:prstGeom prst="rect">
            <a:avLst/>
          </a:prstGeom>
          <a:noFill/>
          <a:ln>
            <a:noFill/>
          </a:ln>
        </p:spPr>
      </p:pic>
      <p:pic>
        <p:nvPicPr>
          <p:cNvPr id="500" name="Google Shape;500;p58"/>
          <p:cNvPicPr preferRelativeResize="0"/>
          <p:nvPr/>
        </p:nvPicPr>
        <p:blipFill>
          <a:blip r:embed="rId5">
            <a:alphaModFix/>
          </a:blip>
          <a:stretch>
            <a:fillRect/>
          </a:stretch>
        </p:blipFill>
        <p:spPr>
          <a:xfrm>
            <a:off x="6004172" y="1884337"/>
            <a:ext cx="1578049" cy="1565525"/>
          </a:xfrm>
          <a:prstGeom prst="rect">
            <a:avLst/>
          </a:prstGeom>
          <a:noFill/>
          <a:ln>
            <a:noFill/>
          </a:ln>
        </p:spPr>
      </p:pic>
      <p:pic>
        <p:nvPicPr>
          <p:cNvPr id="501" name="Google Shape;501;p58"/>
          <p:cNvPicPr preferRelativeResize="0"/>
          <p:nvPr/>
        </p:nvPicPr>
        <p:blipFill>
          <a:blip r:embed="rId6">
            <a:alphaModFix/>
          </a:blip>
          <a:stretch>
            <a:fillRect/>
          </a:stretch>
        </p:blipFill>
        <p:spPr>
          <a:xfrm>
            <a:off x="4634624" y="3449850"/>
            <a:ext cx="1669893" cy="1565525"/>
          </a:xfrm>
          <a:prstGeom prst="rect">
            <a:avLst/>
          </a:prstGeom>
          <a:noFill/>
          <a:ln>
            <a:noFill/>
          </a:ln>
        </p:spPr>
      </p:pic>
      <p:pic>
        <p:nvPicPr>
          <p:cNvPr id="502" name="Google Shape;502;p58"/>
          <p:cNvPicPr preferRelativeResize="0"/>
          <p:nvPr/>
        </p:nvPicPr>
        <p:blipFill>
          <a:blip r:embed="rId7">
            <a:alphaModFix/>
          </a:blip>
          <a:stretch>
            <a:fillRect/>
          </a:stretch>
        </p:blipFill>
        <p:spPr>
          <a:xfrm>
            <a:off x="7519770" y="3431096"/>
            <a:ext cx="1578050" cy="169205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5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Design Cell</a:t>
            </a:r>
            <a:endParaRPr/>
          </a:p>
        </p:txBody>
      </p:sp>
      <p:sp>
        <p:nvSpPr>
          <p:cNvPr id="508" name="Google Shape;508;p5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got the maximum workload for minimum members</a:t>
            </a:r>
            <a:endParaRPr/>
          </a:p>
        </p:txBody>
      </p:sp>
      <p:pic>
        <p:nvPicPr>
          <p:cNvPr id="509" name="Google Shape;509;p59"/>
          <p:cNvPicPr preferRelativeResize="0"/>
          <p:nvPr/>
        </p:nvPicPr>
        <p:blipFill>
          <a:blip r:embed="rId3">
            <a:alphaModFix/>
          </a:blip>
          <a:stretch>
            <a:fillRect/>
          </a:stretch>
        </p:blipFill>
        <p:spPr>
          <a:xfrm>
            <a:off x="6045375" y="218146"/>
            <a:ext cx="1578050" cy="1893654"/>
          </a:xfrm>
          <a:prstGeom prst="rect">
            <a:avLst/>
          </a:prstGeom>
          <a:noFill/>
          <a:ln>
            <a:noFill/>
          </a:ln>
        </p:spPr>
      </p:pic>
      <p:pic>
        <p:nvPicPr>
          <p:cNvPr id="510" name="Google Shape;510;p59"/>
          <p:cNvPicPr preferRelativeResize="0"/>
          <p:nvPr/>
        </p:nvPicPr>
        <p:blipFill>
          <a:blip r:embed="rId4">
            <a:alphaModFix/>
          </a:blip>
          <a:stretch>
            <a:fillRect/>
          </a:stretch>
        </p:blipFill>
        <p:spPr>
          <a:xfrm>
            <a:off x="6100975" y="2571750"/>
            <a:ext cx="1466850" cy="1653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Content and Marketing Cell</a:t>
            </a:r>
            <a:endParaRPr/>
          </a:p>
        </p:txBody>
      </p:sp>
      <p:sp>
        <p:nvSpPr>
          <p:cNvPr id="516" name="Google Shape;516;p6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can’t do anything until the other two finish their work</a:t>
            </a:r>
            <a:endParaRPr/>
          </a:p>
        </p:txBody>
      </p:sp>
      <p:pic>
        <p:nvPicPr>
          <p:cNvPr id="517" name="Google Shape;517;p60"/>
          <p:cNvPicPr preferRelativeResize="0"/>
          <p:nvPr/>
        </p:nvPicPr>
        <p:blipFill>
          <a:blip r:embed="rId3">
            <a:alphaModFix/>
          </a:blip>
          <a:stretch>
            <a:fillRect/>
          </a:stretch>
        </p:blipFill>
        <p:spPr>
          <a:xfrm>
            <a:off x="7305050" y="119625"/>
            <a:ext cx="1635750" cy="2096575"/>
          </a:xfrm>
          <a:prstGeom prst="rect">
            <a:avLst/>
          </a:prstGeom>
          <a:noFill/>
          <a:ln>
            <a:noFill/>
          </a:ln>
        </p:spPr>
      </p:pic>
      <p:pic>
        <p:nvPicPr>
          <p:cNvPr id="518" name="Google Shape;518;p60"/>
          <p:cNvPicPr preferRelativeResize="0"/>
          <p:nvPr/>
        </p:nvPicPr>
        <p:blipFill>
          <a:blip r:embed="rId4">
            <a:alphaModFix/>
          </a:blip>
          <a:stretch>
            <a:fillRect/>
          </a:stretch>
        </p:blipFill>
        <p:spPr>
          <a:xfrm>
            <a:off x="4780975" y="178836"/>
            <a:ext cx="1774004" cy="1978150"/>
          </a:xfrm>
          <a:prstGeom prst="rect">
            <a:avLst/>
          </a:prstGeom>
          <a:noFill/>
          <a:ln>
            <a:noFill/>
          </a:ln>
        </p:spPr>
      </p:pic>
      <p:pic>
        <p:nvPicPr>
          <p:cNvPr id="519" name="Google Shape;519;p60"/>
          <p:cNvPicPr preferRelativeResize="0"/>
          <p:nvPr/>
        </p:nvPicPr>
        <p:blipFill>
          <a:blip r:embed="rId5">
            <a:alphaModFix/>
          </a:blip>
          <a:stretch>
            <a:fillRect/>
          </a:stretch>
        </p:blipFill>
        <p:spPr>
          <a:xfrm>
            <a:off x="4780975" y="2967149"/>
            <a:ext cx="2122143" cy="1779850"/>
          </a:xfrm>
          <a:prstGeom prst="rect">
            <a:avLst/>
          </a:prstGeom>
          <a:noFill/>
          <a:ln>
            <a:noFill/>
          </a:ln>
        </p:spPr>
      </p:pic>
      <p:pic>
        <p:nvPicPr>
          <p:cNvPr id="520" name="Google Shape;520;p60"/>
          <p:cNvPicPr preferRelativeResize="0"/>
          <p:nvPr/>
        </p:nvPicPr>
        <p:blipFill>
          <a:blip r:embed="rId6">
            <a:alphaModFix/>
          </a:blip>
          <a:stretch>
            <a:fillRect/>
          </a:stretch>
        </p:blipFill>
        <p:spPr>
          <a:xfrm>
            <a:off x="7305050" y="2927329"/>
            <a:ext cx="1635750" cy="185949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4" name="Shape 524"/>
        <p:cNvGrpSpPr/>
        <p:nvPr/>
      </p:nvGrpSpPr>
      <p:grpSpPr>
        <a:xfrm>
          <a:off x="0" y="0"/>
          <a:ext cx="0" cy="0"/>
          <a:chOff x="0" y="0"/>
          <a:chExt cx="0" cy="0"/>
        </a:xfrm>
      </p:grpSpPr>
      <p:sp>
        <p:nvSpPr>
          <p:cNvPr id="525" name="Google Shape;525;p6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 LEARNT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type of project?</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Most of the projects around this concept are technical and do not really target at teaching people.</a:t>
            </a:r>
            <a:endParaRPr sz="1600"/>
          </a:p>
          <a:p>
            <a:pPr indent="-330200" lvl="0" marL="457200" rtl="0" algn="l">
              <a:spcBef>
                <a:spcPts val="0"/>
              </a:spcBef>
              <a:spcAft>
                <a:spcPts val="0"/>
              </a:spcAft>
              <a:buSzPts val="1600"/>
              <a:buChar char="●"/>
            </a:pPr>
            <a:r>
              <a:rPr lang="en" sz="1600"/>
              <a:t>We want to teach people about all the concepts mentioned in a fun way.</a:t>
            </a:r>
            <a:endParaRPr sz="1600"/>
          </a:p>
          <a:p>
            <a:pPr indent="-330200" lvl="0" marL="457200" rtl="0" algn="l">
              <a:spcBef>
                <a:spcPts val="0"/>
              </a:spcBef>
              <a:spcAft>
                <a:spcPts val="0"/>
              </a:spcAft>
              <a:buSzPts val="1600"/>
              <a:buChar char="●"/>
            </a:pPr>
            <a:r>
              <a:rPr lang="en" sz="1600"/>
              <a:t>So, we decided to design a board game as part of this project.</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9" name="Shape 529"/>
        <p:cNvGrpSpPr/>
        <p:nvPr/>
      </p:nvGrpSpPr>
      <p:grpSpPr>
        <a:xfrm>
          <a:off x="0" y="0"/>
          <a:ext cx="0" cy="0"/>
          <a:chOff x="0" y="0"/>
          <a:chExt cx="0" cy="0"/>
        </a:xfrm>
      </p:grpSpPr>
      <p:sp>
        <p:nvSpPr>
          <p:cNvPr id="530" name="Google Shape;53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LEARNT: </a:t>
            </a:r>
            <a:endParaRPr/>
          </a:p>
        </p:txBody>
      </p:sp>
      <p:sp>
        <p:nvSpPr>
          <p:cNvPr id="531" name="Google Shape;53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Teamwork</a:t>
            </a:r>
            <a:endParaRPr sz="1600"/>
          </a:p>
          <a:p>
            <a:pPr indent="-330200" lvl="1" marL="914400" rtl="0" algn="l">
              <a:spcBef>
                <a:spcPts val="0"/>
              </a:spcBef>
              <a:spcAft>
                <a:spcPts val="0"/>
              </a:spcAft>
              <a:buSzPts val="1600"/>
              <a:buChar char="○"/>
            </a:pPr>
            <a:r>
              <a:rPr lang="en" sz="1600"/>
              <a:t>For us, we learnt a lot about </a:t>
            </a:r>
            <a:r>
              <a:rPr b="1" lang="en" sz="1600"/>
              <a:t>teamwork and consensus</a:t>
            </a:r>
            <a:r>
              <a:rPr lang="en" sz="1600"/>
              <a:t>. All the decisions we took were after we held team meetings and took votes. Democracy in action!!</a:t>
            </a:r>
            <a:endParaRPr sz="1600"/>
          </a:p>
          <a:p>
            <a:pPr indent="-330200" lvl="0" marL="457200" rtl="0" algn="l">
              <a:spcBef>
                <a:spcPts val="0"/>
              </a:spcBef>
              <a:spcAft>
                <a:spcPts val="0"/>
              </a:spcAft>
              <a:buSzPts val="1600"/>
              <a:buChar char="●"/>
            </a:pPr>
            <a:r>
              <a:rPr lang="en" sz="1600"/>
              <a:t>Dedication and Passion</a:t>
            </a:r>
            <a:endParaRPr sz="1600"/>
          </a:p>
          <a:p>
            <a:pPr indent="-330200" lvl="1" marL="914400" rtl="0" algn="l">
              <a:spcBef>
                <a:spcPts val="0"/>
              </a:spcBef>
              <a:spcAft>
                <a:spcPts val="0"/>
              </a:spcAft>
              <a:buSzPts val="1600"/>
              <a:buChar char="○"/>
            </a:pPr>
            <a:r>
              <a:rPr lang="en" sz="1600"/>
              <a:t>We are passionate about our product and didn’t stop until we were satisfied with our work.</a:t>
            </a:r>
            <a:endParaRPr sz="1600"/>
          </a:p>
          <a:p>
            <a:pPr indent="-330200" lvl="0" marL="457200" rtl="0" algn="l">
              <a:spcBef>
                <a:spcPts val="0"/>
              </a:spcBef>
              <a:spcAft>
                <a:spcPts val="0"/>
              </a:spcAft>
              <a:buSzPts val="1600"/>
              <a:buChar char="●"/>
            </a:pPr>
            <a:r>
              <a:rPr lang="en" sz="1600"/>
              <a:t>Division of Labour</a:t>
            </a:r>
            <a:endParaRPr sz="1600"/>
          </a:p>
          <a:p>
            <a:pPr indent="-330200" lvl="1" marL="914400" rtl="0" algn="l">
              <a:spcBef>
                <a:spcPts val="0"/>
              </a:spcBef>
              <a:spcAft>
                <a:spcPts val="0"/>
              </a:spcAft>
              <a:buSzPts val="1600"/>
              <a:buChar char="○"/>
            </a:pPr>
            <a:r>
              <a:rPr lang="en" sz="1600"/>
              <a:t>We divided our team well, which ultimately led to more productivity.</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35" name="Shape 535"/>
        <p:cNvGrpSpPr/>
        <p:nvPr/>
      </p:nvGrpSpPr>
      <p:grpSpPr>
        <a:xfrm>
          <a:off x="0" y="0"/>
          <a:ext cx="0" cy="0"/>
          <a:chOff x="0" y="0"/>
          <a:chExt cx="0" cy="0"/>
        </a:xfrm>
      </p:grpSpPr>
      <p:pic>
        <p:nvPicPr>
          <p:cNvPr id="536" name="Google Shape;536;p63"/>
          <p:cNvPicPr preferRelativeResize="0"/>
          <p:nvPr/>
        </p:nvPicPr>
        <p:blipFill>
          <a:blip r:embed="rId3">
            <a:alphaModFix/>
          </a:blip>
          <a:stretch>
            <a:fillRect/>
          </a:stretch>
        </p:blipFill>
        <p:spPr>
          <a:xfrm>
            <a:off x="3571638" y="1571388"/>
            <a:ext cx="2000725" cy="2000725"/>
          </a:xfrm>
          <a:prstGeom prst="rect">
            <a:avLst/>
          </a:prstGeom>
          <a:noFill/>
          <a:ln>
            <a:noFill/>
          </a:ln>
        </p:spPr>
      </p:pic>
      <p:pic>
        <p:nvPicPr>
          <p:cNvPr id="537" name="Google Shape;537;p63"/>
          <p:cNvPicPr preferRelativeResize="0"/>
          <p:nvPr/>
        </p:nvPicPr>
        <p:blipFill>
          <a:blip r:embed="rId4">
            <a:alphaModFix/>
          </a:blip>
          <a:stretch>
            <a:fillRect/>
          </a:stretch>
        </p:blipFill>
        <p:spPr>
          <a:xfrm>
            <a:off x="1180750" y="270004"/>
            <a:ext cx="1035475" cy="1105125"/>
          </a:xfrm>
          <a:prstGeom prst="rect">
            <a:avLst/>
          </a:prstGeom>
          <a:noFill/>
          <a:ln>
            <a:noFill/>
          </a:ln>
        </p:spPr>
      </p:pic>
      <p:pic>
        <p:nvPicPr>
          <p:cNvPr id="538" name="Google Shape;538;p63"/>
          <p:cNvPicPr preferRelativeResize="0"/>
          <p:nvPr/>
        </p:nvPicPr>
        <p:blipFill>
          <a:blip r:embed="rId5">
            <a:alphaModFix/>
          </a:blip>
          <a:stretch>
            <a:fillRect/>
          </a:stretch>
        </p:blipFill>
        <p:spPr>
          <a:xfrm>
            <a:off x="3223450" y="94393"/>
            <a:ext cx="1035475" cy="1167182"/>
          </a:xfrm>
          <a:prstGeom prst="rect">
            <a:avLst/>
          </a:prstGeom>
          <a:noFill/>
          <a:ln>
            <a:noFill/>
          </a:ln>
        </p:spPr>
      </p:pic>
      <p:pic>
        <p:nvPicPr>
          <p:cNvPr id="539" name="Google Shape;539;p63"/>
          <p:cNvPicPr preferRelativeResize="0"/>
          <p:nvPr/>
        </p:nvPicPr>
        <p:blipFill>
          <a:blip r:embed="rId6">
            <a:alphaModFix/>
          </a:blip>
          <a:stretch>
            <a:fillRect/>
          </a:stretch>
        </p:blipFill>
        <p:spPr>
          <a:xfrm>
            <a:off x="5103449" y="164360"/>
            <a:ext cx="1035475" cy="1027256"/>
          </a:xfrm>
          <a:prstGeom prst="rect">
            <a:avLst/>
          </a:prstGeom>
          <a:noFill/>
          <a:ln>
            <a:noFill/>
          </a:ln>
        </p:spPr>
      </p:pic>
      <p:pic>
        <p:nvPicPr>
          <p:cNvPr id="540" name="Google Shape;540;p63"/>
          <p:cNvPicPr preferRelativeResize="0"/>
          <p:nvPr/>
        </p:nvPicPr>
        <p:blipFill>
          <a:blip r:embed="rId7">
            <a:alphaModFix/>
          </a:blip>
          <a:stretch>
            <a:fillRect/>
          </a:stretch>
        </p:blipFill>
        <p:spPr>
          <a:xfrm>
            <a:off x="6910100" y="140000"/>
            <a:ext cx="1244992" cy="1167175"/>
          </a:xfrm>
          <a:prstGeom prst="rect">
            <a:avLst/>
          </a:prstGeom>
          <a:noFill/>
          <a:ln>
            <a:noFill/>
          </a:ln>
        </p:spPr>
      </p:pic>
      <p:pic>
        <p:nvPicPr>
          <p:cNvPr id="541" name="Google Shape;541;p63"/>
          <p:cNvPicPr preferRelativeResize="0"/>
          <p:nvPr/>
        </p:nvPicPr>
        <p:blipFill>
          <a:blip r:embed="rId8">
            <a:alphaModFix/>
          </a:blip>
          <a:stretch>
            <a:fillRect/>
          </a:stretch>
        </p:blipFill>
        <p:spPr>
          <a:xfrm>
            <a:off x="7014861" y="1571396"/>
            <a:ext cx="1035475" cy="1110279"/>
          </a:xfrm>
          <a:prstGeom prst="rect">
            <a:avLst/>
          </a:prstGeom>
          <a:noFill/>
          <a:ln>
            <a:noFill/>
          </a:ln>
        </p:spPr>
      </p:pic>
      <p:pic>
        <p:nvPicPr>
          <p:cNvPr id="542" name="Google Shape;542;p63"/>
          <p:cNvPicPr preferRelativeResize="0"/>
          <p:nvPr/>
        </p:nvPicPr>
        <p:blipFill>
          <a:blip r:embed="rId9">
            <a:alphaModFix/>
          </a:blip>
          <a:stretch>
            <a:fillRect/>
          </a:stretch>
        </p:blipFill>
        <p:spPr>
          <a:xfrm>
            <a:off x="5603700" y="3684274"/>
            <a:ext cx="1035475" cy="1242564"/>
          </a:xfrm>
          <a:prstGeom prst="rect">
            <a:avLst/>
          </a:prstGeom>
          <a:noFill/>
          <a:ln>
            <a:noFill/>
          </a:ln>
        </p:spPr>
      </p:pic>
      <p:pic>
        <p:nvPicPr>
          <p:cNvPr id="543" name="Google Shape;543;p63"/>
          <p:cNvPicPr preferRelativeResize="0"/>
          <p:nvPr/>
        </p:nvPicPr>
        <p:blipFill>
          <a:blip r:embed="rId10">
            <a:alphaModFix/>
          </a:blip>
          <a:stretch>
            <a:fillRect/>
          </a:stretch>
        </p:blipFill>
        <p:spPr>
          <a:xfrm>
            <a:off x="4087775" y="3721879"/>
            <a:ext cx="1035475" cy="1167358"/>
          </a:xfrm>
          <a:prstGeom prst="rect">
            <a:avLst/>
          </a:prstGeom>
          <a:noFill/>
          <a:ln>
            <a:noFill/>
          </a:ln>
        </p:spPr>
      </p:pic>
      <p:pic>
        <p:nvPicPr>
          <p:cNvPr id="544" name="Google Shape;544;p63"/>
          <p:cNvPicPr preferRelativeResize="0"/>
          <p:nvPr/>
        </p:nvPicPr>
        <p:blipFill>
          <a:blip r:embed="rId11">
            <a:alphaModFix/>
          </a:blip>
          <a:stretch>
            <a:fillRect/>
          </a:stretch>
        </p:blipFill>
        <p:spPr>
          <a:xfrm>
            <a:off x="1202961" y="1855101"/>
            <a:ext cx="991060" cy="1105125"/>
          </a:xfrm>
          <a:prstGeom prst="rect">
            <a:avLst/>
          </a:prstGeom>
          <a:noFill/>
          <a:ln>
            <a:noFill/>
          </a:ln>
        </p:spPr>
      </p:pic>
      <p:pic>
        <p:nvPicPr>
          <p:cNvPr id="545" name="Google Shape;545;p63"/>
          <p:cNvPicPr preferRelativeResize="0"/>
          <p:nvPr/>
        </p:nvPicPr>
        <p:blipFill>
          <a:blip r:embed="rId12">
            <a:alphaModFix/>
          </a:blip>
          <a:stretch>
            <a:fillRect/>
          </a:stretch>
        </p:blipFill>
        <p:spPr>
          <a:xfrm>
            <a:off x="1180752" y="3499475"/>
            <a:ext cx="910641" cy="1167175"/>
          </a:xfrm>
          <a:prstGeom prst="rect">
            <a:avLst/>
          </a:prstGeom>
          <a:noFill/>
          <a:ln>
            <a:noFill/>
          </a:ln>
        </p:spPr>
      </p:pic>
      <p:pic>
        <p:nvPicPr>
          <p:cNvPr id="546" name="Google Shape;546;p63"/>
          <p:cNvPicPr preferRelativeResize="0"/>
          <p:nvPr/>
        </p:nvPicPr>
        <p:blipFill>
          <a:blip r:embed="rId13">
            <a:alphaModFix/>
          </a:blip>
          <a:stretch>
            <a:fillRect/>
          </a:stretch>
        </p:blipFill>
        <p:spPr>
          <a:xfrm>
            <a:off x="2451150" y="3721875"/>
            <a:ext cx="1391854" cy="1167350"/>
          </a:xfrm>
          <a:prstGeom prst="rect">
            <a:avLst/>
          </a:prstGeom>
          <a:noFill/>
          <a:ln>
            <a:noFill/>
          </a:ln>
        </p:spPr>
      </p:pic>
      <p:pic>
        <p:nvPicPr>
          <p:cNvPr id="547" name="Google Shape;547;p63"/>
          <p:cNvPicPr preferRelativeResize="0"/>
          <p:nvPr/>
        </p:nvPicPr>
        <p:blipFill>
          <a:blip r:embed="rId14">
            <a:alphaModFix/>
          </a:blip>
          <a:stretch>
            <a:fillRect/>
          </a:stretch>
        </p:blipFill>
        <p:spPr>
          <a:xfrm>
            <a:off x="7119625" y="2780111"/>
            <a:ext cx="1035475" cy="117711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1" name="Shape 551"/>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MAIN MOTIVE</a:t>
            </a:r>
            <a:endParaRPr/>
          </a:p>
        </p:txBody>
      </p:sp>
      <p:sp>
        <p:nvSpPr>
          <p:cNvPr id="118" name="Google Shape;118;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FUN AND LEARNING</a:t>
            </a:r>
            <a:endParaRPr b="1" sz="1800"/>
          </a:p>
          <a:p>
            <a:pPr indent="0" lvl="0" marL="0" rtl="0" algn="ctr">
              <a:spcBef>
                <a:spcPts val="1600"/>
              </a:spcBef>
              <a:spcAft>
                <a:spcPts val="0"/>
              </a:spcAft>
              <a:buNone/>
            </a:pPr>
            <a:r>
              <a:rPr b="1" lang="en" sz="1800"/>
              <a:t>FOR BOTH</a:t>
            </a:r>
            <a:endParaRPr b="1" sz="1800"/>
          </a:p>
          <a:p>
            <a:pPr indent="0" lvl="0" marL="0" rtl="0" algn="ctr">
              <a:spcBef>
                <a:spcPts val="1600"/>
              </a:spcBef>
              <a:spcAft>
                <a:spcPts val="1600"/>
              </a:spcAft>
              <a:buNone/>
            </a:pPr>
            <a:r>
              <a:rPr b="1" lang="en" sz="1800"/>
              <a:t>US AND THE PLAYERS OF THE GAME</a:t>
            </a:r>
            <a:endParaRPr b="1"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573100" y="1265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Intended Outcome Sequence</a:t>
            </a:r>
            <a:endParaRPr/>
          </a:p>
        </p:txBody>
      </p:sp>
      <p:grpSp>
        <p:nvGrpSpPr>
          <p:cNvPr id="124" name="Google Shape;124;p19"/>
          <p:cNvGrpSpPr/>
          <p:nvPr/>
        </p:nvGrpSpPr>
        <p:grpSpPr>
          <a:xfrm>
            <a:off x="2936455" y="1742146"/>
            <a:ext cx="3273034" cy="3143698"/>
            <a:chOff x="2675582" y="676586"/>
            <a:chExt cx="3793942" cy="3790328"/>
          </a:xfrm>
        </p:grpSpPr>
        <p:sp>
          <p:nvSpPr>
            <p:cNvPr id="125" name="Google Shape;125;p19"/>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9"/>
            <p:cNvGrpSpPr/>
            <p:nvPr/>
          </p:nvGrpSpPr>
          <p:grpSpPr>
            <a:xfrm rot="5400000">
              <a:off x="5379663" y="2278951"/>
              <a:ext cx="585001" cy="585472"/>
              <a:chOff x="1967628" y="812211"/>
              <a:chExt cx="588000" cy="588000"/>
            </a:xfrm>
          </p:grpSpPr>
          <p:sp>
            <p:nvSpPr>
              <p:cNvPr id="130" name="Google Shape;130;p19"/>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9"/>
            <p:cNvGrpSpPr/>
            <p:nvPr/>
          </p:nvGrpSpPr>
          <p:grpSpPr>
            <a:xfrm rot="10800000">
              <a:off x="4280709" y="3378529"/>
              <a:ext cx="585001" cy="585472"/>
              <a:chOff x="1967628" y="812211"/>
              <a:chExt cx="588000" cy="588000"/>
            </a:xfrm>
          </p:grpSpPr>
          <p:sp>
            <p:nvSpPr>
              <p:cNvPr id="133" name="Google Shape;133;p19"/>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9"/>
            <p:cNvGrpSpPr/>
            <p:nvPr/>
          </p:nvGrpSpPr>
          <p:grpSpPr>
            <a:xfrm rot="-5400000">
              <a:off x="3179922" y="2281478"/>
              <a:ext cx="585001" cy="585472"/>
              <a:chOff x="1967628" y="812211"/>
              <a:chExt cx="588000" cy="588000"/>
            </a:xfrm>
          </p:grpSpPr>
          <p:sp>
            <p:nvSpPr>
              <p:cNvPr id="136" name="Google Shape;136;p19"/>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9"/>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39" name="Google Shape;139;p19"/>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140" name="Google Shape;140;p19"/>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141" name="Google Shape;141;p19"/>
            <p:cNvGrpSpPr/>
            <p:nvPr/>
          </p:nvGrpSpPr>
          <p:grpSpPr>
            <a:xfrm>
              <a:off x="4261689" y="1180926"/>
              <a:ext cx="585001" cy="585530"/>
              <a:chOff x="1967628" y="812211"/>
              <a:chExt cx="588000" cy="588000"/>
            </a:xfrm>
          </p:grpSpPr>
          <p:sp>
            <p:nvSpPr>
              <p:cNvPr id="142" name="Google Shape;142;p19"/>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9"/>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grpSp>
        <p:nvGrpSpPr>
          <p:cNvPr id="145" name="Google Shape;145;p19"/>
          <p:cNvGrpSpPr/>
          <p:nvPr/>
        </p:nvGrpSpPr>
        <p:grpSpPr>
          <a:xfrm>
            <a:off x="882188" y="2107222"/>
            <a:ext cx="2920516" cy="1074062"/>
            <a:chOff x="323500" y="1170475"/>
            <a:chExt cx="3362713" cy="1289700"/>
          </a:xfrm>
        </p:grpSpPr>
        <p:sp>
          <p:nvSpPr>
            <p:cNvPr id="146" name="Google Shape;146;p19"/>
            <p:cNvSpPr txBox="1"/>
            <p:nvPr/>
          </p:nvSpPr>
          <p:spPr>
            <a:xfrm>
              <a:off x="323500" y="11704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Play</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800">
                  <a:latin typeface="Roboto"/>
                  <a:ea typeface="Roboto"/>
                  <a:cs typeface="Roboto"/>
                  <a:sym typeface="Roboto"/>
                </a:rPr>
                <a:t>Enjoy the game with your friends and family</a:t>
              </a:r>
              <a:endParaRPr b="1" sz="800">
                <a:latin typeface="Roboto"/>
                <a:ea typeface="Roboto"/>
                <a:cs typeface="Roboto"/>
                <a:sym typeface="Roboto"/>
              </a:endParaRPr>
            </a:p>
          </p:txBody>
        </p:sp>
        <p:cxnSp>
          <p:nvCxnSpPr>
            <p:cNvPr id="147" name="Google Shape;147;p19"/>
            <p:cNvCxnSpPr/>
            <p:nvPr/>
          </p:nvCxnSpPr>
          <p:spPr>
            <a:xfrm rot="10800000">
              <a:off x="2641913" y="1831625"/>
              <a:ext cx="1044300" cy="0"/>
            </a:xfrm>
            <a:prstGeom prst="straightConnector1">
              <a:avLst/>
            </a:prstGeom>
            <a:noFill/>
            <a:ln cap="flat" cmpd="sng" w="9525">
              <a:solidFill>
                <a:srgbClr val="1F887E"/>
              </a:solidFill>
              <a:prstDash val="solid"/>
              <a:round/>
              <a:headEnd len="sm" w="sm" type="none"/>
              <a:tailEnd len="med" w="med" type="oval"/>
            </a:ln>
          </p:spPr>
        </p:cxnSp>
      </p:grpSp>
      <p:grpSp>
        <p:nvGrpSpPr>
          <p:cNvPr id="148" name="Google Shape;148;p19"/>
          <p:cNvGrpSpPr/>
          <p:nvPr/>
        </p:nvGrpSpPr>
        <p:grpSpPr>
          <a:xfrm>
            <a:off x="882188" y="3487838"/>
            <a:ext cx="3152145" cy="1074062"/>
            <a:chOff x="323500" y="2828275"/>
            <a:chExt cx="3629413" cy="1289700"/>
          </a:xfrm>
        </p:grpSpPr>
        <p:sp>
          <p:nvSpPr>
            <p:cNvPr id="149" name="Google Shape;149;p19"/>
            <p:cNvSpPr txBox="1"/>
            <p:nvPr/>
          </p:nvSpPr>
          <p:spPr>
            <a:xfrm>
              <a:off x="323500" y="28282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Learn</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800">
                  <a:latin typeface="Roboto"/>
                  <a:ea typeface="Roboto"/>
                  <a:cs typeface="Roboto"/>
                  <a:sym typeface="Roboto"/>
                </a:rPr>
                <a:t>Reflect upon your learnings from the game</a:t>
              </a:r>
              <a:endParaRPr b="1" sz="800">
                <a:latin typeface="Roboto"/>
                <a:ea typeface="Roboto"/>
                <a:cs typeface="Roboto"/>
                <a:sym typeface="Roboto"/>
              </a:endParaRPr>
            </a:p>
          </p:txBody>
        </p:sp>
        <p:cxnSp>
          <p:nvCxnSpPr>
            <p:cNvPr id="150" name="Google Shape;150;p19"/>
            <p:cNvCxnSpPr/>
            <p:nvPr/>
          </p:nvCxnSpPr>
          <p:spPr>
            <a:xfrm rot="10800000">
              <a:off x="2641913" y="3489425"/>
              <a:ext cx="1311000" cy="0"/>
            </a:xfrm>
            <a:prstGeom prst="straightConnector1">
              <a:avLst/>
            </a:prstGeom>
            <a:noFill/>
            <a:ln cap="flat" cmpd="sng" w="9525">
              <a:solidFill>
                <a:srgbClr val="1D7E74"/>
              </a:solidFill>
              <a:prstDash val="solid"/>
              <a:round/>
              <a:headEnd len="sm" w="sm" type="none"/>
              <a:tailEnd len="med" w="med" type="oval"/>
            </a:ln>
          </p:spPr>
        </p:cxnSp>
      </p:grpSp>
      <p:grpSp>
        <p:nvGrpSpPr>
          <p:cNvPr id="151" name="Google Shape;151;p19"/>
          <p:cNvGrpSpPr/>
          <p:nvPr/>
        </p:nvGrpSpPr>
        <p:grpSpPr>
          <a:xfrm>
            <a:off x="5125962" y="2015510"/>
            <a:ext cx="3135850" cy="1074062"/>
            <a:chOff x="5209825" y="1060350"/>
            <a:chExt cx="3610650" cy="1289700"/>
          </a:xfrm>
        </p:grpSpPr>
        <p:sp>
          <p:nvSpPr>
            <p:cNvPr id="152" name="Google Shape;152;p19"/>
            <p:cNvSpPr txBox="1"/>
            <p:nvPr/>
          </p:nvSpPr>
          <p:spPr>
            <a:xfrm>
              <a:off x="6696475"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Educate</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Educate those around you on these concepts and spread the message</a:t>
              </a:r>
              <a:endParaRPr b="1" sz="800">
                <a:latin typeface="Roboto"/>
                <a:ea typeface="Roboto"/>
                <a:cs typeface="Roboto"/>
                <a:sym typeface="Roboto"/>
              </a:endParaRPr>
            </a:p>
          </p:txBody>
        </p:sp>
        <p:cxnSp>
          <p:nvCxnSpPr>
            <p:cNvPr id="153" name="Google Shape;153;p19"/>
            <p:cNvCxnSpPr/>
            <p:nvPr/>
          </p:nvCxnSpPr>
          <p:spPr>
            <a:xfrm>
              <a:off x="5209825" y="1705200"/>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154" name="Google Shape;154;p19"/>
          <p:cNvGrpSpPr/>
          <p:nvPr/>
        </p:nvGrpSpPr>
        <p:grpSpPr>
          <a:xfrm>
            <a:off x="5125962" y="3647881"/>
            <a:ext cx="3135850" cy="1074062"/>
            <a:chOff x="5209825" y="3020450"/>
            <a:chExt cx="3610650" cy="1289700"/>
          </a:xfrm>
        </p:grpSpPr>
        <p:sp>
          <p:nvSpPr>
            <p:cNvPr id="155" name="Google Shape;155;p19"/>
            <p:cNvSpPr txBox="1"/>
            <p:nvPr/>
          </p:nvSpPr>
          <p:spPr>
            <a:xfrm>
              <a:off x="6696475"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Implement</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Implement the concepts you learn in your daily lives</a:t>
              </a:r>
              <a:endParaRPr b="1" sz="800">
                <a:latin typeface="Roboto"/>
                <a:ea typeface="Roboto"/>
                <a:cs typeface="Roboto"/>
                <a:sym typeface="Roboto"/>
              </a:endParaRPr>
            </a:p>
          </p:txBody>
        </p:sp>
        <p:cxnSp>
          <p:nvCxnSpPr>
            <p:cNvPr id="156" name="Google Shape;156;p19"/>
            <p:cNvCxnSpPr/>
            <p:nvPr/>
          </p:nvCxnSpPr>
          <p:spPr>
            <a:xfrm>
              <a:off x="5209825" y="3648300"/>
              <a:ext cx="1286700" cy="0"/>
            </a:xfrm>
            <a:prstGeom prst="straightConnector1">
              <a:avLst/>
            </a:prstGeom>
            <a:noFill/>
            <a:ln cap="flat" cmpd="sng" w="9525">
              <a:solidFill>
                <a:srgbClr val="1B786E"/>
              </a:solidFill>
              <a:prstDash val="solid"/>
              <a:round/>
              <a:headEnd len="sm" w="sm" type="none"/>
              <a:tailEnd len="med" w="med" type="oval"/>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Beliefs </a:t>
            </a:r>
            <a:endParaRPr/>
          </a:p>
        </p:txBody>
      </p:sp>
      <p:sp>
        <p:nvSpPr>
          <p:cNvPr id="162" name="Google Shape;162;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Judicious use of resources: </a:t>
            </a:r>
            <a:r>
              <a:rPr lang="en" sz="1400"/>
              <a:t>In the current situation, it’s important to use our resources judiciously. We can’t close down factories and build sanctuaries without impacting the economy. </a:t>
            </a:r>
            <a:endParaRPr sz="1400"/>
          </a:p>
          <a:p>
            <a:pPr indent="-317500" lvl="0" marL="457200" rtl="0" algn="l">
              <a:spcBef>
                <a:spcPts val="0"/>
              </a:spcBef>
              <a:spcAft>
                <a:spcPts val="0"/>
              </a:spcAft>
              <a:buSzPts val="1400"/>
              <a:buChar char="●"/>
            </a:pPr>
            <a:r>
              <a:rPr b="1" lang="en" sz="1400"/>
              <a:t>Entrepreneurship: </a:t>
            </a:r>
            <a:r>
              <a:rPr lang="en" sz="1400"/>
              <a:t>Entrepreneurship is the way forward in business. Nowadays, children as young as 10-12 years are successfully running their ventures. It is important that they understand their environmental impacts to sustain the business.</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1"/>
          <p:cNvSpPr txBox="1"/>
          <p:nvPr>
            <p:ph idx="4294967295" type="title"/>
          </p:nvPr>
        </p:nvSpPr>
        <p:spPr>
          <a:xfrm>
            <a:off x="403075" y="444350"/>
            <a:ext cx="27792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Design Philosophy</a:t>
            </a:r>
            <a:endParaRPr/>
          </a:p>
        </p:txBody>
      </p:sp>
      <p:grpSp>
        <p:nvGrpSpPr>
          <p:cNvPr id="168" name="Google Shape;168;p21"/>
          <p:cNvGrpSpPr/>
          <p:nvPr/>
        </p:nvGrpSpPr>
        <p:grpSpPr>
          <a:xfrm>
            <a:off x="2902488" y="902232"/>
            <a:ext cx="3339000" cy="3339000"/>
            <a:chOff x="2902488" y="902232"/>
            <a:chExt cx="3339000" cy="3339000"/>
          </a:xfrm>
        </p:grpSpPr>
        <p:sp>
          <p:nvSpPr>
            <p:cNvPr id="169" name="Google Shape;169;p21"/>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3123738" y="1123632"/>
              <a:ext cx="2896500" cy="2896200"/>
            </a:xfrm>
            <a:prstGeom prst="pie">
              <a:avLst>
                <a:gd fmla="val 21577108" name="adj1"/>
                <a:gd fmla="val 16214886" name="adj2"/>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21"/>
          <p:cNvGrpSpPr/>
          <p:nvPr/>
        </p:nvGrpSpPr>
        <p:grpSpPr>
          <a:xfrm>
            <a:off x="3664038" y="1663782"/>
            <a:ext cx="1815900" cy="1815900"/>
            <a:chOff x="3664038" y="1663782"/>
            <a:chExt cx="1815900" cy="1815900"/>
          </a:xfrm>
        </p:grpSpPr>
        <p:sp>
          <p:nvSpPr>
            <p:cNvPr id="172" name="Google Shape;172;p21"/>
            <p:cNvSpPr/>
            <p:nvPr/>
          </p:nvSpPr>
          <p:spPr>
            <a:xfrm>
              <a:off x="3664038" y="1663782"/>
              <a:ext cx="1815900" cy="18159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Gameplay</a:t>
              </a:r>
              <a:endParaRPr b="1">
                <a:solidFill>
                  <a:srgbClr val="FFFFFF"/>
                </a:solidFill>
                <a:latin typeface="Roboto"/>
                <a:ea typeface="Roboto"/>
                <a:cs typeface="Roboto"/>
                <a:sym typeface="Roboto"/>
              </a:endParaRPr>
            </a:p>
          </p:txBody>
        </p:sp>
      </p:grpSp>
      <p:grpSp>
        <p:nvGrpSpPr>
          <p:cNvPr id="174" name="Google Shape;174;p21"/>
          <p:cNvGrpSpPr/>
          <p:nvPr/>
        </p:nvGrpSpPr>
        <p:grpSpPr>
          <a:xfrm>
            <a:off x="4032100" y="445829"/>
            <a:ext cx="1078565" cy="1068600"/>
            <a:chOff x="2849908" y="853971"/>
            <a:chExt cx="1078565" cy="1068600"/>
          </a:xfrm>
        </p:grpSpPr>
        <p:sp>
          <p:nvSpPr>
            <p:cNvPr id="175" name="Google Shape;175;p21"/>
            <p:cNvSpPr/>
            <p:nvPr/>
          </p:nvSpPr>
          <p:spPr>
            <a:xfrm>
              <a:off x="2859873" y="853971"/>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nvSpPr>
          <p:spPr>
            <a:xfrm>
              <a:off x="2849908" y="1022192"/>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Realistic</a:t>
              </a:r>
              <a:endParaRPr sz="1000">
                <a:solidFill>
                  <a:srgbClr val="FFFFFF"/>
                </a:solidFill>
                <a:latin typeface="Roboto"/>
                <a:ea typeface="Roboto"/>
                <a:cs typeface="Roboto"/>
                <a:sym typeface="Roboto"/>
              </a:endParaRPr>
            </a:p>
          </p:txBody>
        </p:sp>
      </p:grpSp>
      <p:grpSp>
        <p:nvGrpSpPr>
          <p:cNvPr id="177" name="Google Shape;177;p21"/>
          <p:cNvGrpSpPr/>
          <p:nvPr/>
        </p:nvGrpSpPr>
        <p:grpSpPr>
          <a:xfrm>
            <a:off x="4032245" y="3633373"/>
            <a:ext cx="1078505" cy="1068600"/>
            <a:chOff x="5214448" y="3234278"/>
            <a:chExt cx="1078505" cy="1068600"/>
          </a:xfrm>
        </p:grpSpPr>
        <p:sp>
          <p:nvSpPr>
            <p:cNvPr id="178" name="Google Shape;178;p21"/>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txBox="1"/>
            <p:nvPr/>
          </p:nvSpPr>
          <p:spPr>
            <a:xfrm>
              <a:off x="5214453" y="3402505"/>
              <a:ext cx="10785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Aesthetic</a:t>
              </a: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p:txBody>
        </p:sp>
      </p:grpSp>
      <p:grpSp>
        <p:nvGrpSpPr>
          <p:cNvPr id="180" name="Google Shape;180;p21"/>
          <p:cNvGrpSpPr/>
          <p:nvPr/>
        </p:nvGrpSpPr>
        <p:grpSpPr>
          <a:xfrm>
            <a:off x="2445920" y="2041025"/>
            <a:ext cx="1078505" cy="1068600"/>
            <a:chOff x="5214448" y="3234278"/>
            <a:chExt cx="1078505" cy="1068600"/>
          </a:xfrm>
        </p:grpSpPr>
        <p:sp>
          <p:nvSpPr>
            <p:cNvPr id="181" name="Google Shape;181;p21"/>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txBox="1"/>
            <p:nvPr/>
          </p:nvSpPr>
          <p:spPr>
            <a:xfrm>
              <a:off x="5214453" y="3402503"/>
              <a:ext cx="10785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Learning-Oriented</a:t>
              </a:r>
              <a:endParaRPr sz="1000">
                <a:solidFill>
                  <a:srgbClr val="FFFFFF"/>
                </a:solidFill>
                <a:latin typeface="Roboto"/>
                <a:ea typeface="Roboto"/>
                <a:cs typeface="Roboto"/>
                <a:sym typeface="Roboto"/>
              </a:endParaRPr>
            </a:p>
          </p:txBody>
        </p:sp>
      </p:grpSp>
      <p:grpSp>
        <p:nvGrpSpPr>
          <p:cNvPr id="183" name="Google Shape;183;p21"/>
          <p:cNvGrpSpPr/>
          <p:nvPr/>
        </p:nvGrpSpPr>
        <p:grpSpPr>
          <a:xfrm>
            <a:off x="5631425" y="2041025"/>
            <a:ext cx="1068603" cy="1068600"/>
            <a:chOff x="5214446" y="3234278"/>
            <a:chExt cx="1068603" cy="1068600"/>
          </a:xfrm>
        </p:grpSpPr>
        <p:sp>
          <p:nvSpPr>
            <p:cNvPr id="184" name="Google Shape;184;p21"/>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nvSpPr>
          <p:spPr>
            <a:xfrm>
              <a:off x="5214446" y="3402503"/>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RPG Style</a:t>
              </a:r>
              <a:endParaRPr sz="10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